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2.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https://cs230-stanford.github.io/pytorch-nlp.html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https://towardsdatascience.com/deep-learning-for-ner-1-public-datasets-and-annotation-methods-8b1ad5e98caf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https://cs230-stanford.github.io/pytorch-nlp.html#loading-the-text-data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52c4444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752c44440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2bf29ce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722bf29ce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22bf29c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722bf29ce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Another example: https://www.microsoft.com/developerblog/2016/09/13/training-a-classifier-for-relation-extraction-from-medical-literature/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5"/>
          <p:cNvSpPr/>
          <p:nvPr/>
        </p:nvSpPr>
        <p:spPr>
          <a:xfrm>
            <a:off x="-25775" y="-12900"/>
            <a:ext cx="9204000" cy="960300"/>
          </a:xfrm>
          <a:prstGeom prst="rect">
            <a:avLst/>
          </a:prstGeom>
          <a:solidFill>
            <a:srgbClr val="3F3F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txBox="1"/>
          <p:nvPr>
            <p:ph type="ctrTitle"/>
          </p:nvPr>
        </p:nvSpPr>
        <p:spPr>
          <a:xfrm>
            <a:off x="311700" y="1411550"/>
            <a:ext cx="8520600" cy="90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4800"/>
              <a:buFont typeface="Rambla"/>
              <a:buNone/>
              <a:defRPr sz="4800">
                <a:solidFill>
                  <a:srgbClr val="000000"/>
                </a:solidFill>
                <a:latin typeface="Rambla"/>
                <a:ea typeface="Rambla"/>
                <a:cs typeface="Rambla"/>
                <a:sym typeface="Rambl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25"/>
          <p:cNvSpPr txBox="1"/>
          <p:nvPr>
            <p:ph idx="1" type="subTitle"/>
          </p:nvPr>
        </p:nvSpPr>
        <p:spPr>
          <a:xfrm>
            <a:off x="315925" y="2318763"/>
            <a:ext cx="85206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22361275_10155701378183187_112334505_n.png" id="16" name="Google Shape;16;p25"/>
          <p:cNvPicPr preferRelativeResize="0"/>
          <p:nvPr/>
        </p:nvPicPr>
        <p:blipFill rotWithShape="1">
          <a:blip r:embed="rId2">
            <a:alphaModFix/>
          </a:blip>
          <a:srcRect b="0" l="0" r="0" t="0"/>
          <a:stretch/>
        </p:blipFill>
        <p:spPr>
          <a:xfrm>
            <a:off x="7217399" y="76412"/>
            <a:ext cx="1769151" cy="781675"/>
          </a:xfrm>
          <a:prstGeom prst="rect">
            <a:avLst/>
          </a:prstGeom>
          <a:noFill/>
          <a:ln>
            <a:noFill/>
          </a:ln>
        </p:spPr>
      </p:pic>
      <p:sp>
        <p:nvSpPr>
          <p:cNvPr id="17" name="Google Shape;17;p25"/>
          <p:cNvSpPr txBox="1"/>
          <p:nvPr>
            <p:ph idx="2" type="subTitle"/>
          </p:nvPr>
        </p:nvSpPr>
        <p:spPr>
          <a:xfrm>
            <a:off x="311700" y="4605219"/>
            <a:ext cx="8520600" cy="42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26"/>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Font typeface="Rambla"/>
              <a:buNone/>
              <a:defRPr>
                <a:latin typeface="Rambla"/>
                <a:ea typeface="Rambla"/>
                <a:cs typeface="Rambla"/>
                <a:sym typeface="Rambl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21" name="Google Shape;2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Rambla"/>
              <a:buNone/>
              <a:defRPr sz="3600">
                <a:latin typeface="Rambla"/>
                <a:ea typeface="Rambla"/>
                <a:cs typeface="Rambla"/>
                <a:sym typeface="Rambla"/>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28"/>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29"/>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 name="Google Shape;4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 name="Google Shape;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24"/>
          <p:cNvSpPr/>
          <p:nvPr/>
        </p:nvSpPr>
        <p:spPr>
          <a:xfrm>
            <a:off x="-25775" y="-12900"/>
            <a:ext cx="9204000" cy="960300"/>
          </a:xfrm>
          <a:prstGeom prst="rect">
            <a:avLst/>
          </a:prstGeom>
          <a:solidFill>
            <a:srgbClr val="3F3F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24"/>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Rambla"/>
              <a:buNone/>
              <a:defRPr b="0" i="0" sz="2800" u="none" cap="none" strike="noStrike">
                <a:solidFill>
                  <a:schemeClr val="lt1"/>
                </a:solidFill>
                <a:latin typeface="Rambla"/>
                <a:ea typeface="Rambla"/>
                <a:cs typeface="Rambla"/>
                <a:sym typeface="Rambla"/>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pic>
        <p:nvPicPr>
          <p:cNvPr descr="22361275_10155701378183187_112334505_n.png" id="10" name="Google Shape;10;p24"/>
          <p:cNvPicPr preferRelativeResize="0"/>
          <p:nvPr/>
        </p:nvPicPr>
        <p:blipFill rotWithShape="1">
          <a:blip r:embed="rId1">
            <a:alphaModFix/>
          </a:blip>
          <a:srcRect b="0" l="0" r="0" t="0"/>
          <a:stretch/>
        </p:blipFill>
        <p:spPr>
          <a:xfrm>
            <a:off x="7217399" y="76412"/>
            <a:ext cx="1769151" cy="781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kSLJriaOumA" TargetMode="External"/><Relationship Id="rId4" Type="http://schemas.openxmlformats.org/officeDocument/2006/relationships/image" Target="../media/image17.jp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hyperlink" Target="https://medium.com/reality-engines/gans-for-data-augmentation-21a69de6c60b" TargetMode="External"/><Relationship Id="rId10" Type="http://schemas.openxmlformats.org/officeDocument/2006/relationships/hyperlink" Target="https://towardsdatascience.com/explained-a-style-based-generator-architecture-for-gans-generating-and-tuning-realistic-6cb2be0f431"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dium.com/sigmoid/a-brief-introduction-to-gans-and-how-to-code-them-2620ee465c30" TargetMode="External"/><Relationship Id="rId4" Type="http://schemas.openxmlformats.org/officeDocument/2006/relationships/hyperlink" Target="https://medium.com/analytics-vidhya/gans-a-brief-introduction-to-generative-adversarial-networks-f06216c7200e" TargetMode="External"/><Relationship Id="rId9" Type="http://schemas.openxmlformats.org/officeDocument/2006/relationships/hyperlink" Target="https://medium.com/deep-math-machine-learning-ai/ch-14-1-types-of-gans-with-math-5b0dbc1a491d" TargetMode="External"/><Relationship Id="rId5" Type="http://schemas.openxmlformats.org/officeDocument/2006/relationships/hyperlink" Target="https://heartbeat.fritz.ai/introduction-to-generative-adversarial-networks-gans-35ef44f21193" TargetMode="External"/><Relationship Id="rId6" Type="http://schemas.openxmlformats.org/officeDocument/2006/relationships/hyperlink" Target="https://towardsdatascience.com/dcgans-generating-dog-images-with-tensorflow-and-keras-fb51a1071432" TargetMode="External"/><Relationship Id="rId7" Type="http://schemas.openxmlformats.org/officeDocument/2006/relationships/hyperlink" Target="https://medium.com/@jonathan_hui/gan-how-to-measure-gan-performance-64b988c47732" TargetMode="External"/><Relationship Id="rId8" Type="http://schemas.openxmlformats.org/officeDocument/2006/relationships/hyperlink" Target="https://towardsdatascience.com/generative-adversarial-networks-gans-2231c5943b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
          <p:cNvSpPr txBox="1"/>
          <p:nvPr>
            <p:ph type="ctrTitle"/>
          </p:nvPr>
        </p:nvSpPr>
        <p:spPr>
          <a:xfrm>
            <a:off x="-34375" y="1411550"/>
            <a:ext cx="9102300" cy="90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4400"/>
              <a:t>Generative Adversarial Networks (GAN)</a:t>
            </a:r>
            <a:endParaRPr sz="4400"/>
          </a:p>
        </p:txBody>
      </p:sp>
      <p:sp>
        <p:nvSpPr>
          <p:cNvPr id="60" name="Google Shape;60;p1"/>
          <p:cNvSpPr txBox="1"/>
          <p:nvPr>
            <p:ph idx="1" type="subTitle"/>
          </p:nvPr>
        </p:nvSpPr>
        <p:spPr>
          <a:xfrm>
            <a:off x="4148300" y="4003125"/>
            <a:ext cx="48777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Michael(Mike)  Erlihson, Ph.D.</a:t>
            </a:r>
            <a:endParaRPr/>
          </a:p>
        </p:txBody>
      </p:sp>
      <p:sp>
        <p:nvSpPr>
          <p:cNvPr id="61" name="Google Shape;61;p1"/>
          <p:cNvSpPr txBox="1"/>
          <p:nvPr>
            <p:ph idx="2" type="subTitle"/>
          </p:nvPr>
        </p:nvSpPr>
        <p:spPr>
          <a:xfrm>
            <a:off x="311700" y="4605219"/>
            <a:ext cx="8520600" cy="42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ITC May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7"/>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GAN Architecture: Training Process</a:t>
            </a:r>
            <a:endParaRPr/>
          </a:p>
          <a:p>
            <a:pPr indent="0" lvl="0" marL="0" rtl="0" algn="l">
              <a:lnSpc>
                <a:spcPct val="100000"/>
              </a:lnSpc>
              <a:spcBef>
                <a:spcPts val="0"/>
              </a:spcBef>
              <a:spcAft>
                <a:spcPts val="0"/>
              </a:spcAft>
              <a:buSzPts val="2800"/>
              <a:buNone/>
            </a:pPr>
            <a:r>
              <a:t/>
            </a:r>
            <a:endParaRPr/>
          </a:p>
        </p:txBody>
      </p:sp>
      <p:sp>
        <p:nvSpPr>
          <p:cNvPr id="120" name="Google Shape;120;p7"/>
          <p:cNvSpPr txBox="1"/>
          <p:nvPr>
            <p:ph idx="1" type="body"/>
          </p:nvPr>
        </p:nvSpPr>
        <p:spPr>
          <a:xfrm>
            <a:off x="183325" y="1059200"/>
            <a:ext cx="8799900" cy="408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Georgia"/>
              <a:buChar char="●"/>
            </a:pPr>
            <a:r>
              <a:rPr b="1" lang="en" sz="2000">
                <a:solidFill>
                  <a:schemeClr val="dk1"/>
                </a:solidFill>
                <a:highlight>
                  <a:srgbClr val="FFFFFF"/>
                </a:highlight>
                <a:latin typeface="Georgia"/>
                <a:ea typeface="Georgia"/>
                <a:cs typeface="Georgia"/>
                <a:sym typeface="Georgia"/>
              </a:rPr>
              <a:t>Generator</a:t>
            </a:r>
            <a:r>
              <a:rPr lang="en" sz="2000">
                <a:solidFill>
                  <a:schemeClr val="dk1"/>
                </a:solidFill>
                <a:highlight>
                  <a:srgbClr val="FFFFFF"/>
                </a:highlight>
                <a:latin typeface="Georgia"/>
                <a:ea typeface="Georgia"/>
                <a:cs typeface="Georgia"/>
                <a:sym typeface="Georgia"/>
              </a:rPr>
              <a:t>(forger) is improving in creating fakes, while </a:t>
            </a:r>
            <a:r>
              <a:rPr b="1" lang="en" sz="2000">
                <a:solidFill>
                  <a:schemeClr val="dk1"/>
                </a:solidFill>
                <a:highlight>
                  <a:srgbClr val="FFFFFF"/>
                </a:highlight>
                <a:latin typeface="Georgia"/>
                <a:ea typeface="Georgia"/>
                <a:cs typeface="Georgia"/>
                <a:sym typeface="Georgia"/>
              </a:rPr>
              <a:t>discriminator</a:t>
            </a:r>
            <a:r>
              <a:rPr lang="en" sz="2000">
                <a:solidFill>
                  <a:schemeClr val="dk1"/>
                </a:solidFill>
                <a:highlight>
                  <a:srgbClr val="FFFFFF"/>
                </a:highlight>
                <a:latin typeface="Georgia"/>
                <a:ea typeface="Georgia"/>
                <a:cs typeface="Georgia"/>
                <a:sym typeface="Georgia"/>
              </a:rPr>
              <a:t>(police) keep getting better at detecting fakes.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lang="en" sz="2000">
                <a:solidFill>
                  <a:schemeClr val="dk1"/>
                </a:solidFill>
                <a:highlight>
                  <a:srgbClr val="FFFFFF"/>
                </a:highlight>
                <a:latin typeface="Georgia"/>
                <a:ea typeface="Georgia"/>
                <a:cs typeface="Georgia"/>
                <a:sym typeface="Georgia"/>
              </a:rPr>
              <a:t>These two models keep competing with each other during the training process</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b="1" lang="en" sz="2000">
                <a:solidFill>
                  <a:schemeClr val="dk1"/>
                </a:solidFill>
                <a:highlight>
                  <a:schemeClr val="lt1"/>
                </a:highlight>
                <a:latin typeface="Georgia"/>
                <a:ea typeface="Georgia"/>
                <a:cs typeface="Georgia"/>
                <a:sym typeface="Georgia"/>
              </a:rPr>
              <a:t>Goal</a:t>
            </a:r>
            <a:r>
              <a:rPr lang="en" sz="2000">
                <a:solidFill>
                  <a:schemeClr val="dk1"/>
                </a:solidFill>
                <a:highlight>
                  <a:schemeClr val="lt1"/>
                </a:highlight>
                <a:latin typeface="Georgia"/>
                <a:ea typeface="Georgia"/>
                <a:cs typeface="Georgia"/>
                <a:sym typeface="Georgia"/>
              </a:rPr>
              <a:t>:  produce two networks that are </a:t>
            </a:r>
            <a:r>
              <a:rPr lang="en" sz="2000" u="sng">
                <a:solidFill>
                  <a:schemeClr val="dk1"/>
                </a:solidFill>
                <a:highlight>
                  <a:schemeClr val="lt1"/>
                </a:highlight>
                <a:latin typeface="Georgia"/>
                <a:ea typeface="Georgia"/>
                <a:cs typeface="Georgia"/>
                <a:sym typeface="Georgia"/>
              </a:rPr>
              <a:t>each as good as they can be</a:t>
            </a:r>
            <a:r>
              <a:rPr lang="en" sz="2000">
                <a:solidFill>
                  <a:schemeClr val="dk1"/>
                </a:solidFill>
                <a:highlight>
                  <a:schemeClr val="lt1"/>
                </a:highlight>
                <a:latin typeface="Georgia"/>
                <a:ea typeface="Georgia"/>
                <a:cs typeface="Georgia"/>
                <a:sym typeface="Georgia"/>
              </a:rPr>
              <a:t>: we don’t end up with a “winner”</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chemeClr val="lt1"/>
                </a:highlight>
                <a:latin typeface="Georgia"/>
                <a:ea typeface="Georgia"/>
                <a:cs typeface="Georgia"/>
                <a:sym typeface="Georgia"/>
              </a:rPr>
              <a:t>Finally the generator “learns” to create images “indistinguishable” from the real dataset</a:t>
            </a:r>
            <a:endParaRPr sz="20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9"/>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 Procedure: Details</a:t>
            </a:r>
            <a:endParaRPr/>
          </a:p>
        </p:txBody>
      </p:sp>
      <p:sp>
        <p:nvSpPr>
          <p:cNvPr id="126" name="Google Shape;126;p9"/>
          <p:cNvSpPr txBox="1"/>
          <p:nvPr>
            <p:ph idx="1" type="body"/>
          </p:nvPr>
        </p:nvSpPr>
        <p:spPr>
          <a:xfrm>
            <a:off x="183325" y="1034975"/>
            <a:ext cx="8891100" cy="404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Georgia"/>
              <a:buChar char="●"/>
            </a:pPr>
            <a:r>
              <a:rPr lang="en" sz="2000">
                <a:solidFill>
                  <a:schemeClr val="dk1"/>
                </a:solidFill>
                <a:highlight>
                  <a:srgbClr val="FFFFFF"/>
                </a:highlight>
                <a:latin typeface="Georgia"/>
                <a:ea typeface="Georgia"/>
                <a:cs typeface="Georgia"/>
                <a:sym typeface="Georgia"/>
              </a:rPr>
              <a:t>Generator network takes as input a </a:t>
            </a:r>
            <a:r>
              <a:rPr lang="en" sz="2000">
                <a:solidFill>
                  <a:schemeClr val="dk1"/>
                </a:solidFill>
                <a:highlight>
                  <a:schemeClr val="lt1"/>
                </a:highlight>
                <a:latin typeface="Georgia"/>
                <a:ea typeface="Georgia"/>
                <a:cs typeface="Georgia"/>
                <a:sym typeface="Georgia"/>
              </a:rPr>
              <a:t>N-dimensional </a:t>
            </a:r>
            <a:r>
              <a:rPr lang="en" sz="2000">
                <a:solidFill>
                  <a:schemeClr val="dk1"/>
                </a:solidFill>
                <a:highlight>
                  <a:srgbClr val="FFFFFF"/>
                </a:highlight>
                <a:latin typeface="Georgia"/>
                <a:ea typeface="Georgia"/>
                <a:cs typeface="Georgia"/>
                <a:sym typeface="Georgia"/>
              </a:rPr>
              <a:t>random noise and produces a fake image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lang="en" sz="2000">
                <a:solidFill>
                  <a:schemeClr val="dk1"/>
                </a:solidFill>
                <a:highlight>
                  <a:srgbClr val="FFFFFF"/>
                </a:highlight>
                <a:latin typeface="Georgia"/>
                <a:ea typeface="Georgia"/>
                <a:cs typeface="Georgia"/>
                <a:sym typeface="Georgia"/>
              </a:rPr>
              <a:t>Discriminator network input is both fake samples as well as samples from the dataset</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b="1" lang="en" sz="2000">
                <a:solidFill>
                  <a:schemeClr val="dk1"/>
                </a:solidFill>
                <a:highlight>
                  <a:srgbClr val="FFFFFF"/>
                </a:highlight>
                <a:latin typeface="Georgia"/>
                <a:ea typeface="Georgia"/>
                <a:cs typeface="Georgia"/>
                <a:sym typeface="Georgia"/>
              </a:rPr>
              <a:t>Generator Training Goal</a:t>
            </a:r>
            <a:r>
              <a:rPr lang="en" sz="2000">
                <a:solidFill>
                  <a:schemeClr val="dk1"/>
                </a:solidFill>
                <a:highlight>
                  <a:srgbClr val="FFFFFF"/>
                </a:highlight>
                <a:latin typeface="Georgia"/>
                <a:ea typeface="Georgia"/>
                <a:cs typeface="Georgia"/>
                <a:sym typeface="Georgia"/>
              </a:rPr>
              <a:t>:  maximise D’s final classification error. </a:t>
            </a:r>
            <a:endParaRPr sz="20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The generated images are perceived as real</a:t>
            </a:r>
            <a:endParaRPr sz="1600">
              <a:solidFill>
                <a:schemeClr val="dk1"/>
              </a:solidFill>
              <a:highlight>
                <a:srgbClr val="FFFFFF"/>
              </a:highlight>
              <a:latin typeface="Georgia"/>
              <a:ea typeface="Georgia"/>
              <a:cs typeface="Georgia"/>
              <a:sym typeface="Georgia"/>
            </a:endParaRPr>
          </a:p>
          <a:p>
            <a:pPr indent="0" lvl="0" marL="914400" rtl="0" algn="l">
              <a:lnSpc>
                <a:spcPct val="115000"/>
              </a:lnSpc>
              <a:spcBef>
                <a:spcPts val="0"/>
              </a:spcBef>
              <a:spcAft>
                <a:spcPts val="0"/>
              </a:spcAft>
              <a:buSzPts val="1800"/>
              <a:buNone/>
            </a:pPr>
            <a:r>
              <a:t/>
            </a:r>
            <a:endParaRPr sz="18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b="1" lang="en" sz="2000">
                <a:solidFill>
                  <a:schemeClr val="dk1"/>
                </a:solidFill>
                <a:highlight>
                  <a:srgbClr val="FFFFFF"/>
                </a:highlight>
                <a:latin typeface="Georgia"/>
                <a:ea typeface="Georgia"/>
                <a:cs typeface="Georgia"/>
                <a:sym typeface="Georgia"/>
              </a:rPr>
              <a:t>Discriminator Training Goal</a:t>
            </a:r>
            <a:r>
              <a:rPr lang="en" sz="2000">
                <a:solidFill>
                  <a:schemeClr val="dk1"/>
                </a:solidFill>
                <a:highlight>
                  <a:srgbClr val="FFFFFF"/>
                </a:highlight>
                <a:latin typeface="Georgia"/>
                <a:ea typeface="Georgia"/>
                <a:cs typeface="Georgia"/>
                <a:sym typeface="Georgia"/>
              </a:rPr>
              <a:t>: minimise the final classification error. </a:t>
            </a:r>
            <a:endParaRPr sz="20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Real data is correctly distinguished from fake data</a:t>
            </a:r>
            <a:endParaRPr sz="16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Makes binary decision about whether image </a:t>
            </a:r>
            <a:r>
              <a:rPr i="1" lang="en" sz="1600">
                <a:solidFill>
                  <a:schemeClr val="dk1"/>
                </a:solidFill>
                <a:highlight>
                  <a:srgbClr val="FFFFFF"/>
                </a:highlight>
                <a:latin typeface="Georgia"/>
                <a:ea typeface="Georgia"/>
                <a:cs typeface="Georgia"/>
                <a:sym typeface="Georgia"/>
              </a:rPr>
              <a:t>z, </a:t>
            </a:r>
            <a:r>
              <a:rPr lang="en" sz="1600">
                <a:solidFill>
                  <a:schemeClr val="dk1"/>
                </a:solidFill>
                <a:highlight>
                  <a:srgbClr val="FFFFFF"/>
                </a:highlight>
                <a:latin typeface="Georgia"/>
                <a:ea typeface="Georgia"/>
                <a:cs typeface="Georgia"/>
                <a:sym typeface="Georgia"/>
              </a:rPr>
              <a:t>is a real image </a:t>
            </a:r>
            <a:r>
              <a:rPr i="1" lang="en" sz="1600">
                <a:solidFill>
                  <a:schemeClr val="dk1"/>
                </a:solidFill>
                <a:highlight>
                  <a:srgbClr val="FFFFFF"/>
                </a:highlight>
                <a:latin typeface="Georgia"/>
                <a:ea typeface="Georgia"/>
                <a:cs typeface="Georgia"/>
                <a:sym typeface="Georgia"/>
              </a:rPr>
              <a:t>D(z)=1</a:t>
            </a:r>
            <a:r>
              <a:rPr lang="en" sz="1600">
                <a:solidFill>
                  <a:schemeClr val="dk1"/>
                </a:solidFill>
                <a:highlight>
                  <a:srgbClr val="FFFFFF"/>
                </a:highlight>
                <a:latin typeface="Georgia"/>
                <a:ea typeface="Georgia"/>
                <a:cs typeface="Georgia"/>
                <a:sym typeface="Georgia"/>
              </a:rPr>
              <a:t>, or a fake image, </a:t>
            </a:r>
            <a:r>
              <a:rPr i="1" lang="en" sz="1600">
                <a:solidFill>
                  <a:schemeClr val="dk1"/>
                </a:solidFill>
                <a:highlight>
                  <a:srgbClr val="FFFFFF"/>
                </a:highlight>
                <a:latin typeface="Georgia"/>
                <a:ea typeface="Georgia"/>
                <a:cs typeface="Georgia"/>
                <a:sym typeface="Georgia"/>
              </a:rPr>
              <a:t>D(z)=0.</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Loss Function</a:t>
            </a:r>
            <a:endParaRPr/>
          </a:p>
          <a:p>
            <a:pPr indent="0" lvl="0" marL="0" rtl="0" algn="l">
              <a:lnSpc>
                <a:spcPct val="100000"/>
              </a:lnSpc>
              <a:spcBef>
                <a:spcPts val="0"/>
              </a:spcBef>
              <a:spcAft>
                <a:spcPts val="0"/>
              </a:spcAft>
              <a:buSzPts val="2800"/>
              <a:buNone/>
            </a:pPr>
            <a:r>
              <a:t/>
            </a:r>
            <a:endParaRPr/>
          </a:p>
        </p:txBody>
      </p:sp>
      <p:sp>
        <p:nvSpPr>
          <p:cNvPr id="132" name="Google Shape;132;p13"/>
          <p:cNvSpPr txBox="1"/>
          <p:nvPr>
            <p:ph idx="1" type="body"/>
          </p:nvPr>
        </p:nvSpPr>
        <p:spPr>
          <a:xfrm>
            <a:off x="45900" y="1161900"/>
            <a:ext cx="9052200" cy="3981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Loss function should estimate the </a:t>
            </a:r>
            <a:r>
              <a:rPr b="1" lang="en" sz="2000">
                <a:solidFill>
                  <a:schemeClr val="dk1"/>
                </a:solidFill>
                <a:highlight>
                  <a:srgbClr val="FFFFFF"/>
                </a:highlight>
                <a:latin typeface="Georgia"/>
                <a:ea typeface="Georgia"/>
                <a:cs typeface="Georgia"/>
                <a:sym typeface="Georgia"/>
              </a:rPr>
              <a:t>cumulative performance </a:t>
            </a:r>
            <a:r>
              <a:rPr lang="en" sz="2000">
                <a:solidFill>
                  <a:schemeClr val="dk1"/>
                </a:solidFill>
                <a:highlight>
                  <a:srgbClr val="FFFFFF"/>
                </a:highlight>
                <a:latin typeface="Georgia"/>
                <a:ea typeface="Georgia"/>
                <a:cs typeface="Georgia"/>
                <a:sym typeface="Georgia"/>
              </a:rPr>
              <a:t>of the two networks?</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Predictions on the dataset by the discriminator should be as close to 1 as possible, and on the generator to be as close to 0 as possible.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To achieve this, use the log-likelihood of D(x) and 1-D(z) in the objective function.</a:t>
            </a:r>
            <a:endParaRPr sz="20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400"/>
          </a:p>
        </p:txBody>
      </p:sp>
      <p:pic>
        <p:nvPicPr>
          <p:cNvPr id="133" name="Google Shape;133;p13"/>
          <p:cNvPicPr preferRelativeResize="0"/>
          <p:nvPr/>
        </p:nvPicPr>
        <p:blipFill rotWithShape="1">
          <a:blip r:embed="rId3">
            <a:alphaModFix/>
          </a:blip>
          <a:srcRect b="0" l="0" r="0" t="0"/>
          <a:stretch/>
        </p:blipFill>
        <p:spPr>
          <a:xfrm>
            <a:off x="1566363" y="4132725"/>
            <a:ext cx="5553075"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0"/>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Loss Function: Intuition</a:t>
            </a:r>
            <a:endParaRPr/>
          </a:p>
        </p:txBody>
      </p:sp>
      <p:pic>
        <p:nvPicPr>
          <p:cNvPr id="139" name="Google Shape;139;p10"/>
          <p:cNvPicPr preferRelativeResize="0"/>
          <p:nvPr/>
        </p:nvPicPr>
        <p:blipFill rotWithShape="1">
          <a:blip r:embed="rId3">
            <a:alphaModFix/>
          </a:blip>
          <a:srcRect b="0" l="0" r="0" t="0"/>
          <a:stretch/>
        </p:blipFill>
        <p:spPr>
          <a:xfrm>
            <a:off x="48450" y="960300"/>
            <a:ext cx="4174850" cy="2366350"/>
          </a:xfrm>
          <a:prstGeom prst="rect">
            <a:avLst/>
          </a:prstGeom>
          <a:noFill/>
          <a:ln>
            <a:noFill/>
          </a:ln>
        </p:spPr>
      </p:pic>
      <p:pic>
        <p:nvPicPr>
          <p:cNvPr id="140" name="Google Shape;140;p10"/>
          <p:cNvPicPr preferRelativeResize="0"/>
          <p:nvPr/>
        </p:nvPicPr>
        <p:blipFill rotWithShape="1">
          <a:blip r:embed="rId4">
            <a:alphaModFix/>
          </a:blip>
          <a:srcRect b="0" l="0" r="0" t="0"/>
          <a:stretch/>
        </p:blipFill>
        <p:spPr>
          <a:xfrm>
            <a:off x="4500950" y="998400"/>
            <a:ext cx="4290032" cy="2236700"/>
          </a:xfrm>
          <a:prstGeom prst="rect">
            <a:avLst/>
          </a:prstGeom>
          <a:noFill/>
          <a:ln>
            <a:noFill/>
          </a:ln>
        </p:spPr>
      </p:pic>
      <p:pic>
        <p:nvPicPr>
          <p:cNvPr id="141" name="Google Shape;141;p10"/>
          <p:cNvPicPr preferRelativeResize="0"/>
          <p:nvPr/>
        </p:nvPicPr>
        <p:blipFill rotWithShape="1">
          <a:blip r:embed="rId5">
            <a:alphaModFix/>
          </a:blip>
          <a:srcRect b="0" l="0" r="0" t="0"/>
          <a:stretch/>
        </p:blipFill>
        <p:spPr>
          <a:xfrm>
            <a:off x="906825" y="3399950"/>
            <a:ext cx="7539750" cy="167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Training Procedure: Backpropagation:</a:t>
            </a:r>
            <a:endParaRPr/>
          </a:p>
          <a:p>
            <a:pPr indent="0" lvl="0" marL="0" rtl="0" algn="l">
              <a:lnSpc>
                <a:spcPct val="100000"/>
              </a:lnSpc>
              <a:spcBef>
                <a:spcPts val="0"/>
              </a:spcBef>
              <a:spcAft>
                <a:spcPts val="0"/>
              </a:spcAft>
              <a:buSzPts val="2800"/>
              <a:buNone/>
            </a:pPr>
            <a:r>
              <a:t/>
            </a:r>
            <a:endParaRPr/>
          </a:p>
        </p:txBody>
      </p:sp>
      <p:sp>
        <p:nvSpPr>
          <p:cNvPr id="245" name="Google Shape;245;p2"/>
          <p:cNvSpPr txBox="1"/>
          <p:nvPr>
            <p:ph idx="1" type="body"/>
          </p:nvPr>
        </p:nvSpPr>
        <p:spPr>
          <a:xfrm>
            <a:off x="122250" y="984025"/>
            <a:ext cx="9021900" cy="179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To train the networks we perform backpropagation whilst freezing the other network’s neuron weights.</a:t>
            </a:r>
            <a:endParaRPr sz="2000">
              <a:solidFill>
                <a:schemeClr val="dk1"/>
              </a:solidFill>
              <a:highlight>
                <a:srgbClr val="FFFFFF"/>
              </a:highlight>
              <a:latin typeface="Georgia"/>
              <a:ea typeface="Georgia"/>
              <a:cs typeface="Georgia"/>
              <a:sym typeface="Georgia"/>
            </a:endParaRPr>
          </a:p>
          <a:p>
            <a:pPr indent="0" lvl="0" marL="457200" marR="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Generator’s weights are updated using </a:t>
            </a:r>
            <a:r>
              <a:rPr lang="en" sz="2000" u="sng">
                <a:solidFill>
                  <a:schemeClr val="dk1"/>
                </a:solidFill>
                <a:highlight>
                  <a:srgbClr val="FFFFFF"/>
                </a:highlight>
                <a:latin typeface="Georgia"/>
                <a:ea typeface="Georgia"/>
                <a:cs typeface="Georgia"/>
                <a:sym typeface="Georgia"/>
              </a:rPr>
              <a:t>Gradient Ascent</a:t>
            </a:r>
            <a:r>
              <a:rPr lang="en" sz="2000">
                <a:solidFill>
                  <a:schemeClr val="dk1"/>
                </a:solidFill>
                <a:highlight>
                  <a:srgbClr val="FFFFFF"/>
                </a:highlight>
                <a:latin typeface="Georgia"/>
                <a:ea typeface="Georgia"/>
                <a:cs typeface="Georgia"/>
                <a:sym typeface="Georgia"/>
              </a:rPr>
              <a:t> to maximise the error, while Discriminator uses </a:t>
            </a:r>
            <a:r>
              <a:rPr lang="en" sz="2000" u="sng">
                <a:solidFill>
                  <a:schemeClr val="dk1"/>
                </a:solidFill>
                <a:highlight>
                  <a:srgbClr val="FFFFFF"/>
                </a:highlight>
                <a:latin typeface="Georgia"/>
                <a:ea typeface="Georgia"/>
                <a:cs typeface="Georgia"/>
                <a:sym typeface="Georgia"/>
              </a:rPr>
              <a:t>Gradient Descent</a:t>
            </a:r>
            <a:r>
              <a:rPr lang="en" sz="2000">
                <a:solidFill>
                  <a:schemeClr val="dk1"/>
                </a:solidFill>
                <a:highlight>
                  <a:srgbClr val="FFFFFF"/>
                </a:highlight>
                <a:latin typeface="Georgia"/>
                <a:ea typeface="Georgia"/>
                <a:cs typeface="Georgia"/>
                <a:sym typeface="Georgia"/>
              </a:rPr>
              <a:t> to </a:t>
            </a:r>
            <a:r>
              <a:rPr lang="en" sz="2000" u="sng">
                <a:solidFill>
                  <a:schemeClr val="dk1"/>
                </a:solidFill>
                <a:highlight>
                  <a:srgbClr val="FFFFFF"/>
                </a:highlight>
                <a:latin typeface="Georgia"/>
                <a:ea typeface="Georgia"/>
                <a:cs typeface="Georgia"/>
                <a:sym typeface="Georgia"/>
              </a:rPr>
              <a:t>minimise</a:t>
            </a:r>
            <a:r>
              <a:rPr lang="en" sz="2000">
                <a:solidFill>
                  <a:schemeClr val="dk1"/>
                </a:solidFill>
                <a:highlight>
                  <a:srgbClr val="FFFFFF"/>
                </a:highlight>
                <a:latin typeface="Georgia"/>
                <a:ea typeface="Georgia"/>
                <a:cs typeface="Georgia"/>
                <a:sym typeface="Georgia"/>
              </a:rPr>
              <a:t> it.</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400"/>
          </a:p>
        </p:txBody>
      </p:sp>
      <p:pic>
        <p:nvPicPr>
          <p:cNvPr id="246" name="Google Shape;246;p2"/>
          <p:cNvPicPr preferRelativeResize="0"/>
          <p:nvPr/>
        </p:nvPicPr>
        <p:blipFill rotWithShape="1">
          <a:blip r:embed="rId3">
            <a:alphaModFix/>
          </a:blip>
          <a:srcRect b="0" l="0" r="0" t="0"/>
          <a:stretch/>
        </p:blipFill>
        <p:spPr>
          <a:xfrm>
            <a:off x="1116075" y="2932825"/>
            <a:ext cx="6490100" cy="215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2"/>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Training Procedure: Details</a:t>
            </a:r>
            <a:endParaRPr/>
          </a:p>
        </p:txBody>
      </p:sp>
      <p:sp>
        <p:nvSpPr>
          <p:cNvPr id="154" name="Google Shape;154;p12"/>
          <p:cNvSpPr txBox="1"/>
          <p:nvPr>
            <p:ph idx="1" type="body"/>
          </p:nvPr>
        </p:nvSpPr>
        <p:spPr>
          <a:xfrm>
            <a:off x="118250" y="1029250"/>
            <a:ext cx="8714100" cy="3759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Perform several iterations of gradient descent on D using real and generated images by fixing G</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Then fix D and train G for several iterations (usually more iterations required to train G) to fool a fixed D.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highlight>
                  <a:srgbClr val="FFFFFF"/>
                </a:highlight>
                <a:latin typeface="Georgia"/>
                <a:ea typeface="Georgia"/>
                <a:cs typeface="Georgia"/>
                <a:sym typeface="Georgia"/>
              </a:rPr>
              <a:t>We want to optimize our minimax function by iterating both G and D in alternating steps until discriminator won’t be able to differentiate between real and fake images (D(x) = 0.5)</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4"/>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Training Procedure: Algorithm</a:t>
            </a:r>
            <a:endParaRPr/>
          </a:p>
        </p:txBody>
      </p:sp>
      <p:pic>
        <p:nvPicPr>
          <p:cNvPr id="160" name="Google Shape;160;p14"/>
          <p:cNvPicPr preferRelativeResize="0"/>
          <p:nvPr/>
        </p:nvPicPr>
        <p:blipFill rotWithShape="1">
          <a:blip r:embed="rId3">
            <a:alphaModFix/>
          </a:blip>
          <a:srcRect b="0" l="0" r="0" t="0"/>
          <a:stretch/>
        </p:blipFill>
        <p:spPr>
          <a:xfrm>
            <a:off x="453262" y="1054325"/>
            <a:ext cx="8237476" cy="4089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GANs Architectures: Basics</a:t>
            </a:r>
            <a:endParaRPr/>
          </a:p>
        </p:txBody>
      </p:sp>
      <p:pic>
        <p:nvPicPr>
          <p:cNvPr id="166" name="Google Shape;166;p15"/>
          <p:cNvPicPr preferRelativeResize="0"/>
          <p:nvPr/>
        </p:nvPicPr>
        <p:blipFill rotWithShape="1">
          <a:blip r:embed="rId3">
            <a:alphaModFix/>
          </a:blip>
          <a:srcRect b="0" l="0" r="0" t="0"/>
          <a:stretch/>
        </p:blipFill>
        <p:spPr>
          <a:xfrm>
            <a:off x="2428550" y="1132425"/>
            <a:ext cx="6610350" cy="1828800"/>
          </a:xfrm>
          <a:prstGeom prst="rect">
            <a:avLst/>
          </a:prstGeom>
          <a:noFill/>
          <a:ln>
            <a:noFill/>
          </a:ln>
        </p:spPr>
      </p:pic>
      <p:sp>
        <p:nvSpPr>
          <p:cNvPr id="167" name="Google Shape;167;p15"/>
          <p:cNvSpPr txBox="1"/>
          <p:nvPr/>
        </p:nvSpPr>
        <p:spPr>
          <a:xfrm>
            <a:off x="707125" y="3467750"/>
            <a:ext cx="14142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Generator</a:t>
            </a:r>
            <a:endParaRPr b="1" i="0" sz="2000" u="none" cap="none" strike="noStrike">
              <a:solidFill>
                <a:srgbClr val="000000"/>
              </a:solidFill>
              <a:latin typeface="Arial"/>
              <a:ea typeface="Arial"/>
              <a:cs typeface="Arial"/>
              <a:sym typeface="Arial"/>
            </a:endParaRPr>
          </a:p>
        </p:txBody>
      </p:sp>
      <p:pic>
        <p:nvPicPr>
          <p:cNvPr id="168" name="Google Shape;168;p15"/>
          <p:cNvPicPr preferRelativeResize="0"/>
          <p:nvPr/>
        </p:nvPicPr>
        <p:blipFill rotWithShape="1">
          <a:blip r:embed="rId4">
            <a:alphaModFix/>
          </a:blip>
          <a:srcRect b="0" l="0" r="0" t="0"/>
          <a:stretch/>
        </p:blipFill>
        <p:spPr>
          <a:xfrm>
            <a:off x="2481338" y="3036125"/>
            <a:ext cx="6504787" cy="1877475"/>
          </a:xfrm>
          <a:prstGeom prst="rect">
            <a:avLst/>
          </a:prstGeom>
          <a:noFill/>
          <a:ln>
            <a:noFill/>
          </a:ln>
        </p:spPr>
      </p:pic>
      <p:sp>
        <p:nvSpPr>
          <p:cNvPr id="169" name="Google Shape;169;p15"/>
          <p:cNvSpPr txBox="1"/>
          <p:nvPr/>
        </p:nvSpPr>
        <p:spPr>
          <a:xfrm>
            <a:off x="445575" y="1624725"/>
            <a:ext cx="18501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Discriminator</a:t>
            </a:r>
            <a:endParaRPr b="1"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6"/>
          <p:cNvSpPr txBox="1"/>
          <p:nvPr>
            <p:ph type="title"/>
          </p:nvPr>
        </p:nvSpPr>
        <p:spPr>
          <a:xfrm>
            <a:off x="266050" y="0"/>
            <a:ext cx="6818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GANs Architectures: Advanced Considerations (DCGANs)</a:t>
            </a:r>
            <a:endParaRPr/>
          </a:p>
        </p:txBody>
      </p:sp>
      <p:sp>
        <p:nvSpPr>
          <p:cNvPr id="175" name="Google Shape;175;p16"/>
          <p:cNvSpPr txBox="1"/>
          <p:nvPr>
            <p:ph idx="1" type="body"/>
          </p:nvPr>
        </p:nvSpPr>
        <p:spPr>
          <a:xfrm>
            <a:off x="167500" y="960300"/>
            <a:ext cx="8784600" cy="411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Georgia"/>
              <a:buChar char="●"/>
            </a:pPr>
            <a:r>
              <a:rPr b="1" lang="en">
                <a:solidFill>
                  <a:schemeClr val="dk1"/>
                </a:solidFill>
                <a:highlight>
                  <a:srgbClr val="FFFFFF"/>
                </a:highlight>
                <a:latin typeface="Georgia"/>
                <a:ea typeface="Georgia"/>
                <a:cs typeface="Georgia"/>
                <a:sym typeface="Georgia"/>
              </a:rPr>
              <a:t>Replace Pooling with Strided convolutions</a:t>
            </a:r>
            <a:r>
              <a:rPr lang="en">
                <a:solidFill>
                  <a:schemeClr val="dk1"/>
                </a:solidFill>
                <a:highlight>
                  <a:srgbClr val="FFFFFF"/>
                </a:highlight>
                <a:latin typeface="Georgia"/>
                <a:ea typeface="Georgia"/>
                <a:cs typeface="Georgia"/>
                <a:sym typeface="Georgia"/>
              </a:rPr>
              <a:t> (D learns its own spatial downsampling and G its respective upsampling without adding any bias)</a:t>
            </a:r>
            <a:endParaRPr>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b="1" lang="en">
                <a:solidFill>
                  <a:schemeClr val="dk1"/>
                </a:solidFill>
                <a:highlight>
                  <a:srgbClr val="FFFFFF"/>
                </a:highlight>
                <a:latin typeface="Georgia"/>
                <a:ea typeface="Georgia"/>
                <a:cs typeface="Georgia"/>
                <a:sym typeface="Georgia"/>
              </a:rPr>
              <a:t>Use BatchNorm</a:t>
            </a:r>
            <a:r>
              <a:rPr lang="en">
                <a:solidFill>
                  <a:schemeClr val="dk1"/>
                </a:solidFill>
                <a:highlight>
                  <a:srgbClr val="FFFFFF"/>
                </a:highlight>
                <a:latin typeface="Georgia"/>
                <a:ea typeface="Georgia"/>
                <a:cs typeface="Georgia"/>
                <a:sym typeface="Georgia"/>
              </a:rPr>
              <a:t> (stabilizes learning by normalizing the input, creates more robust deep models without having the gradients diverging)</a:t>
            </a:r>
            <a:endParaRPr>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b="1" lang="en">
                <a:solidFill>
                  <a:schemeClr val="dk1"/>
                </a:solidFill>
                <a:highlight>
                  <a:srgbClr val="FFFFFF"/>
                </a:highlight>
                <a:latin typeface="Georgia"/>
                <a:ea typeface="Georgia"/>
                <a:cs typeface="Georgia"/>
                <a:sym typeface="Georgia"/>
              </a:rPr>
              <a:t>Avoid using Fully-Connected hidden layers </a:t>
            </a:r>
            <a:r>
              <a:rPr lang="en">
                <a:solidFill>
                  <a:schemeClr val="dk1"/>
                </a:solidFill>
                <a:highlight>
                  <a:srgbClr val="FFFFFF"/>
                </a:highlight>
                <a:latin typeface="Georgia"/>
                <a:ea typeface="Georgia"/>
                <a:cs typeface="Georgia"/>
                <a:sym typeface="Georgia"/>
              </a:rPr>
              <a:t>(hurts convergence speed)</a:t>
            </a:r>
            <a:endParaRPr>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b="1" lang="en">
                <a:solidFill>
                  <a:schemeClr val="dk1"/>
                </a:solidFill>
                <a:highlight>
                  <a:srgbClr val="FFFFFF"/>
                </a:highlight>
                <a:latin typeface="Georgia"/>
                <a:ea typeface="Georgia"/>
                <a:cs typeface="Georgia"/>
                <a:sym typeface="Georgia"/>
              </a:rPr>
              <a:t>G: use ReLU and Tanh for the output. </a:t>
            </a:r>
            <a:r>
              <a:rPr lang="en">
                <a:solidFill>
                  <a:schemeClr val="dk1"/>
                </a:solidFill>
                <a:highlight>
                  <a:srgbClr val="FFFFFF"/>
                </a:highlight>
                <a:latin typeface="Georgia"/>
                <a:ea typeface="Georgia"/>
                <a:cs typeface="Georgia"/>
                <a:sym typeface="Georgia"/>
              </a:rPr>
              <a:t>(tanh is preferred activation for images as an output as it has a range of [-1, 1])</a:t>
            </a:r>
            <a:endParaRPr>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b="1" lang="en">
                <a:solidFill>
                  <a:schemeClr val="dk1"/>
                </a:solidFill>
                <a:highlight>
                  <a:srgbClr val="FFFFFF"/>
                </a:highlight>
                <a:latin typeface="Georgia"/>
                <a:ea typeface="Georgia"/>
                <a:cs typeface="Georgia"/>
                <a:sym typeface="Georgia"/>
              </a:rPr>
              <a:t>D: use LeakyReLU</a:t>
            </a:r>
            <a:r>
              <a:rPr lang="en">
                <a:solidFill>
                  <a:schemeClr val="dk1"/>
                </a:solidFill>
                <a:highlight>
                  <a:srgbClr val="FFFFFF"/>
                </a:highlight>
                <a:latin typeface="Georgia"/>
                <a:ea typeface="Georgia"/>
                <a:cs typeface="Georgia"/>
                <a:sym typeface="Georgia"/>
              </a:rPr>
              <a:t> (tested empirically, works well for modelling to a higher resolution)</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7"/>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GANs Evolution and Flavours</a:t>
            </a:r>
            <a:endParaRPr/>
          </a:p>
        </p:txBody>
      </p:sp>
      <p:sp>
        <p:nvSpPr>
          <p:cNvPr id="181" name="Google Shape;181;p17"/>
          <p:cNvSpPr txBox="1"/>
          <p:nvPr>
            <p:ph idx="1" type="body"/>
          </p:nvPr>
        </p:nvSpPr>
        <p:spPr>
          <a:xfrm>
            <a:off x="99600" y="1372025"/>
            <a:ext cx="3514500" cy="5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GANs keeps improving!!</a:t>
            </a:r>
            <a:endParaRPr sz="2400"/>
          </a:p>
        </p:txBody>
      </p:sp>
      <p:pic>
        <p:nvPicPr>
          <p:cNvPr id="182" name="Google Shape;182;p17"/>
          <p:cNvPicPr preferRelativeResize="0"/>
          <p:nvPr/>
        </p:nvPicPr>
        <p:blipFill rotWithShape="1">
          <a:blip r:embed="rId3">
            <a:alphaModFix/>
          </a:blip>
          <a:srcRect b="0" l="0" r="0" t="0"/>
          <a:stretch/>
        </p:blipFill>
        <p:spPr>
          <a:xfrm>
            <a:off x="3826800" y="996771"/>
            <a:ext cx="4892075" cy="1772829"/>
          </a:xfrm>
          <a:prstGeom prst="rect">
            <a:avLst/>
          </a:prstGeom>
          <a:noFill/>
          <a:ln>
            <a:noFill/>
          </a:ln>
        </p:spPr>
      </p:pic>
      <p:sp>
        <p:nvSpPr>
          <p:cNvPr id="183" name="Google Shape;183;p17"/>
          <p:cNvSpPr txBox="1"/>
          <p:nvPr>
            <p:ph idx="1" type="body"/>
          </p:nvPr>
        </p:nvSpPr>
        <p:spPr>
          <a:xfrm>
            <a:off x="147450" y="3698900"/>
            <a:ext cx="3623400" cy="5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GAN’s Jungle is thriving!!</a:t>
            </a:r>
            <a:endParaRPr sz="2400"/>
          </a:p>
        </p:txBody>
      </p:sp>
      <p:pic>
        <p:nvPicPr>
          <p:cNvPr id="184" name="Google Shape;184;p17"/>
          <p:cNvPicPr preferRelativeResize="0"/>
          <p:nvPr/>
        </p:nvPicPr>
        <p:blipFill rotWithShape="1">
          <a:blip r:embed="rId4">
            <a:alphaModFix/>
          </a:blip>
          <a:srcRect b="0" l="0" r="0" t="0"/>
          <a:stretch/>
        </p:blipFill>
        <p:spPr>
          <a:xfrm>
            <a:off x="3826800" y="2880585"/>
            <a:ext cx="4988525" cy="21420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Agenda</a:t>
            </a:r>
            <a:endParaRPr/>
          </a:p>
        </p:txBody>
      </p:sp>
      <p:sp>
        <p:nvSpPr>
          <p:cNvPr id="67" name="Google Shape;67;p2"/>
          <p:cNvSpPr txBox="1"/>
          <p:nvPr>
            <p:ph idx="1" type="body"/>
          </p:nvPr>
        </p:nvSpPr>
        <p:spPr>
          <a:xfrm>
            <a:off x="91700" y="1076800"/>
            <a:ext cx="8867700" cy="3930900"/>
          </a:xfrm>
          <a:prstGeom prst="rect">
            <a:avLst/>
          </a:prstGeom>
          <a:noFill/>
          <a:ln>
            <a:noFill/>
          </a:ln>
        </p:spPr>
        <p:txBody>
          <a:bodyPr anchorCtr="0" anchor="t" bIns="91425" lIns="91425" spcFirstLastPara="1" rIns="91425" wrap="square" tIns="91425">
            <a:noAutofit/>
          </a:bodyPr>
          <a:lstStyle/>
          <a:p>
            <a:pPr indent="-342900" lvl="0" marL="342900" rtl="0" algn="l">
              <a:lnSpc>
                <a:spcPct val="115000"/>
              </a:lnSpc>
              <a:spcBef>
                <a:spcPts val="0"/>
              </a:spcBef>
              <a:spcAft>
                <a:spcPts val="0"/>
              </a:spcAft>
              <a:buSzPts val="1800"/>
              <a:buChar char="●"/>
            </a:pPr>
            <a:r>
              <a:rPr lang="en" sz="2400"/>
              <a:t>GANs Applications</a:t>
            </a:r>
            <a:endParaRPr sz="2400"/>
          </a:p>
          <a:p>
            <a:pPr indent="0" lvl="0" marL="457200" rtl="0" algn="l">
              <a:lnSpc>
                <a:spcPct val="115000"/>
              </a:lnSpc>
              <a:spcBef>
                <a:spcPts val="0"/>
              </a:spcBef>
              <a:spcAft>
                <a:spcPts val="0"/>
              </a:spcAft>
              <a:buSzPts val="1800"/>
              <a:buNone/>
            </a:pPr>
            <a:r>
              <a:t/>
            </a:r>
            <a:endParaRPr sz="2400"/>
          </a:p>
          <a:p>
            <a:pPr indent="-342900" lvl="0" marL="342900" rtl="0" algn="l">
              <a:lnSpc>
                <a:spcPct val="115000"/>
              </a:lnSpc>
              <a:spcBef>
                <a:spcPts val="0"/>
              </a:spcBef>
              <a:spcAft>
                <a:spcPts val="0"/>
              </a:spcAft>
              <a:buSzPts val="1800"/>
              <a:buChar char="●"/>
            </a:pPr>
            <a:r>
              <a:rPr lang="en" sz="2400"/>
              <a:t>So how do GANs work</a:t>
            </a:r>
            <a:endParaRPr sz="2400"/>
          </a:p>
          <a:p>
            <a:pPr indent="0" lvl="0" marL="457200" rtl="0" algn="l">
              <a:lnSpc>
                <a:spcPct val="115000"/>
              </a:lnSpc>
              <a:spcBef>
                <a:spcPts val="0"/>
              </a:spcBef>
              <a:spcAft>
                <a:spcPts val="0"/>
              </a:spcAft>
              <a:buSzPts val="1800"/>
              <a:buNone/>
            </a:pPr>
            <a:r>
              <a:t/>
            </a:r>
            <a:endParaRPr sz="2400"/>
          </a:p>
          <a:p>
            <a:pPr indent="-342900" lvl="0" marL="342900" rtl="0" algn="l">
              <a:lnSpc>
                <a:spcPct val="115000"/>
              </a:lnSpc>
              <a:spcBef>
                <a:spcPts val="0"/>
              </a:spcBef>
              <a:spcAft>
                <a:spcPts val="0"/>
              </a:spcAft>
              <a:buSzPts val="1800"/>
              <a:buChar char="●"/>
            </a:pPr>
            <a:r>
              <a:rPr lang="en" sz="2400"/>
              <a:t>GAN Loss Function</a:t>
            </a:r>
            <a:endParaRPr sz="2400"/>
          </a:p>
          <a:p>
            <a:pPr indent="0" lvl="0" marL="457200" rtl="0" algn="l">
              <a:lnSpc>
                <a:spcPct val="115000"/>
              </a:lnSpc>
              <a:spcBef>
                <a:spcPts val="0"/>
              </a:spcBef>
              <a:spcAft>
                <a:spcPts val="0"/>
              </a:spcAft>
              <a:buSzPts val="1800"/>
              <a:buNone/>
            </a:pPr>
            <a:r>
              <a:t/>
            </a:r>
            <a:endParaRPr sz="2400"/>
          </a:p>
          <a:p>
            <a:pPr indent="-342900" lvl="0" marL="342900" rtl="0" algn="l">
              <a:lnSpc>
                <a:spcPct val="115000"/>
              </a:lnSpc>
              <a:spcBef>
                <a:spcPts val="0"/>
              </a:spcBef>
              <a:spcAft>
                <a:spcPts val="0"/>
              </a:spcAft>
              <a:buSzPts val="1800"/>
              <a:buChar char="●"/>
            </a:pPr>
            <a:r>
              <a:rPr lang="en" sz="2400"/>
              <a:t>GANs types and architectures</a:t>
            </a:r>
            <a:endParaRPr sz="2400"/>
          </a:p>
          <a:p>
            <a:pPr indent="0" lvl="0" marL="457200" rtl="0" algn="l">
              <a:lnSpc>
                <a:spcPct val="115000"/>
              </a:lnSpc>
              <a:spcBef>
                <a:spcPts val="0"/>
              </a:spcBef>
              <a:spcAft>
                <a:spcPts val="0"/>
              </a:spcAft>
              <a:buSzPts val="1800"/>
              <a:buNone/>
            </a:pPr>
            <a:r>
              <a:t/>
            </a:r>
            <a:endParaRPr sz="2400"/>
          </a:p>
          <a:p>
            <a:pPr indent="-342900" lvl="0" marL="342900" rtl="0" algn="l">
              <a:lnSpc>
                <a:spcPct val="115000"/>
              </a:lnSpc>
              <a:spcBef>
                <a:spcPts val="0"/>
              </a:spcBef>
              <a:spcAft>
                <a:spcPts val="0"/>
              </a:spcAft>
              <a:buSzPts val="1800"/>
              <a:buChar char="●"/>
            </a:pPr>
            <a:r>
              <a:rPr lang="en" sz="2400"/>
              <a:t>GANs Shortcomings</a:t>
            </a:r>
            <a:endParaRPr sz="2400"/>
          </a:p>
          <a:p>
            <a:pPr indent="0" lvl="0" marL="0" rtl="0" algn="l">
              <a:lnSpc>
                <a:spcPct val="115000"/>
              </a:lnSpc>
              <a:spcBef>
                <a:spcPts val="0"/>
              </a:spcBef>
              <a:spcAft>
                <a:spcPts val="0"/>
              </a:spcAft>
              <a:buSzPts val="1800"/>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Famous GANs Types:</a:t>
            </a:r>
            <a:endParaRPr/>
          </a:p>
        </p:txBody>
      </p:sp>
      <p:sp>
        <p:nvSpPr>
          <p:cNvPr id="190" name="Google Shape;190;p19"/>
          <p:cNvSpPr txBox="1"/>
          <p:nvPr>
            <p:ph idx="1" type="body"/>
          </p:nvPr>
        </p:nvSpPr>
        <p:spPr>
          <a:xfrm>
            <a:off x="115000" y="1152475"/>
            <a:ext cx="8907000" cy="381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Conditional GANs:</a:t>
            </a:r>
            <a:r>
              <a:rPr lang="en"/>
              <a:t> </a:t>
            </a:r>
            <a:r>
              <a:rPr lang="en" sz="1600">
                <a:solidFill>
                  <a:schemeClr val="dk1"/>
                </a:solidFill>
                <a:highlight>
                  <a:schemeClr val="lt1"/>
                </a:highlight>
                <a:latin typeface="Georgia"/>
                <a:ea typeface="Georgia"/>
                <a:cs typeface="Georgia"/>
                <a:sym typeface="Georgia"/>
              </a:rPr>
              <a:t>generate images given their features (labels) </a:t>
            </a:r>
            <a:endParaRPr/>
          </a:p>
          <a:p>
            <a:pPr indent="-317500" lvl="1" marL="914400" rtl="0" algn="l">
              <a:lnSpc>
                <a:spcPct val="115000"/>
              </a:lnSpc>
              <a:spcBef>
                <a:spcPts val="0"/>
              </a:spcBef>
              <a:spcAft>
                <a:spcPts val="0"/>
              </a:spcAft>
              <a:buSzPts val="1400"/>
              <a:buChar char="○"/>
            </a:pPr>
            <a:r>
              <a:rPr lang="en" sz="1600">
                <a:solidFill>
                  <a:schemeClr val="dk1"/>
                </a:solidFill>
                <a:highlight>
                  <a:srgbClr val="FFFFFF"/>
                </a:highlight>
                <a:latin typeface="Georgia"/>
                <a:ea typeface="Georgia"/>
                <a:cs typeface="Georgia"/>
                <a:sym typeface="Georgia"/>
              </a:rPr>
              <a:t>Use extra label information and are able to control how generated images will look. </a:t>
            </a:r>
            <a:endParaRPr sz="1600">
              <a:solidFill>
                <a:schemeClr val="dk1"/>
              </a:solidFill>
              <a:highlight>
                <a:srgbClr val="FFFFFF"/>
              </a:highlight>
              <a:latin typeface="Georgia"/>
              <a:ea typeface="Georgia"/>
              <a:cs typeface="Georgia"/>
              <a:sym typeface="Georgia"/>
            </a:endParaRPr>
          </a:p>
          <a:p>
            <a:pPr indent="-317500" lvl="1" marL="914400" rtl="0" algn="l">
              <a:lnSpc>
                <a:spcPct val="115000"/>
              </a:lnSpc>
              <a:spcBef>
                <a:spcPts val="0"/>
              </a:spcBef>
              <a:spcAft>
                <a:spcPts val="0"/>
              </a:spcAft>
              <a:buSzPts val="1400"/>
              <a:buChar char="○"/>
            </a:pPr>
            <a:r>
              <a:rPr lang="en" sz="1600">
                <a:solidFill>
                  <a:schemeClr val="dk1"/>
                </a:solidFill>
                <a:highlight>
                  <a:srgbClr val="FFFFFF"/>
                </a:highlight>
                <a:latin typeface="Georgia"/>
                <a:ea typeface="Georgia"/>
                <a:cs typeface="Georgia"/>
                <a:sym typeface="Georgia"/>
              </a:rPr>
              <a:t>Learn to produce better images by exploiting the information fed to the model</a:t>
            </a:r>
            <a:endParaRPr sz="16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1600">
              <a:solidFill>
                <a:schemeClr val="dk1"/>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chemeClr val="dk1"/>
              </a:buClr>
              <a:buSzPts val="1600"/>
              <a:buFont typeface="Georgia"/>
              <a:buChar char="●"/>
            </a:pPr>
            <a:r>
              <a:rPr b="1" lang="en"/>
              <a:t>Info GAN:</a:t>
            </a:r>
            <a:r>
              <a:rPr lang="en"/>
              <a:t> </a:t>
            </a:r>
            <a:r>
              <a:rPr lang="en" sz="1600">
                <a:solidFill>
                  <a:schemeClr val="dk1"/>
                </a:solidFill>
                <a:highlight>
                  <a:srgbClr val="FFFFFF"/>
                </a:highlight>
                <a:latin typeface="Georgia"/>
                <a:ea typeface="Georgia"/>
                <a:cs typeface="Georgia"/>
                <a:sym typeface="Georgia"/>
              </a:rPr>
              <a:t>information-theoretic extension. </a:t>
            </a:r>
            <a:endParaRPr sz="16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Learn disentangled representations in an unsupervised manner. </a:t>
            </a:r>
            <a:endParaRPr sz="16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Used for very complex datasets </a:t>
            </a:r>
            <a:endParaRPr sz="16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Train cGAN for unlabeled datasets to extract the most important images feature</a:t>
            </a:r>
            <a:endParaRPr sz="1600">
              <a:solidFill>
                <a:schemeClr val="dk1"/>
              </a:solidFill>
              <a:highlight>
                <a:srgbClr val="FFFFFF"/>
              </a:highlight>
              <a:latin typeface="Georgia"/>
              <a:ea typeface="Georgia"/>
              <a:cs typeface="Georgia"/>
              <a:sym typeface="Georgia"/>
            </a:endParaRPr>
          </a:p>
          <a:p>
            <a:pPr indent="0" lvl="0" marL="914400" rtl="0" algn="l">
              <a:lnSpc>
                <a:spcPct val="115000"/>
              </a:lnSpc>
              <a:spcBef>
                <a:spcPts val="0"/>
              </a:spcBef>
              <a:spcAft>
                <a:spcPts val="0"/>
              </a:spcAft>
              <a:buSzPts val="1800"/>
              <a:buNone/>
            </a:pPr>
            <a:r>
              <a:t/>
            </a:r>
            <a:endParaRPr sz="1600">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SzPts val="1800"/>
              <a:buChar char="●"/>
            </a:pPr>
            <a:r>
              <a:rPr b="1" lang="en"/>
              <a:t>Cycle GA</a:t>
            </a:r>
            <a:r>
              <a:rPr b="1" lang="en" sz="1800"/>
              <a:t>N:</a:t>
            </a:r>
            <a:r>
              <a:rPr lang="en" sz="1800"/>
              <a:t> </a:t>
            </a:r>
            <a:r>
              <a:rPr lang="en" sz="1600">
                <a:solidFill>
                  <a:schemeClr val="dk1"/>
                </a:solidFill>
                <a:highlight>
                  <a:srgbClr val="FFFFFF"/>
                </a:highlight>
                <a:latin typeface="Georgia"/>
                <a:ea typeface="Georgia"/>
                <a:cs typeface="Georgia"/>
                <a:sym typeface="Georgia"/>
              </a:rPr>
              <a:t>unpaired image to image translation. </a:t>
            </a:r>
            <a:endParaRPr sz="1600">
              <a:solidFill>
                <a:schemeClr val="dk1"/>
              </a:solidFill>
              <a:highlight>
                <a:srgbClr val="FFFFFF"/>
              </a:highlight>
              <a:latin typeface="Georgia"/>
              <a:ea typeface="Georgia"/>
              <a:cs typeface="Georgia"/>
              <a:sym typeface="Georgia"/>
            </a:endParaRPr>
          </a:p>
          <a:p>
            <a:pPr indent="-330200" lvl="1" marL="914400" marR="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Transforms an image from one domain (zebras images), to another (horses images)</a:t>
            </a:r>
            <a:endParaRPr sz="1600">
              <a:solidFill>
                <a:schemeClr val="dk1"/>
              </a:solidFill>
              <a:highlight>
                <a:srgbClr val="FFFFFF"/>
              </a:highlight>
              <a:latin typeface="Georgia"/>
              <a:ea typeface="Georgia"/>
              <a:cs typeface="Georgia"/>
              <a:sym typeface="Georgia"/>
            </a:endParaRPr>
          </a:p>
          <a:p>
            <a:pPr indent="-330200" lvl="1" marL="914400" marR="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Other image features( not directly related to either domain as background) stays recognizably the same</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106750" y="0"/>
            <a:ext cx="71106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Cool GAN types: DaGAN(data augmentation)</a:t>
            </a:r>
            <a:endParaRPr/>
          </a:p>
        </p:txBody>
      </p:sp>
      <p:sp>
        <p:nvSpPr>
          <p:cNvPr id="196" name="Google Shape;196;p18"/>
          <p:cNvSpPr txBox="1"/>
          <p:nvPr>
            <p:ph idx="1" type="body"/>
          </p:nvPr>
        </p:nvSpPr>
        <p:spPr>
          <a:xfrm>
            <a:off x="106750" y="1152475"/>
            <a:ext cx="8725500" cy="386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solidFill>
                  <a:schemeClr val="dk1"/>
                </a:solidFill>
                <a:highlight>
                  <a:srgbClr val="FFFFFF"/>
                </a:highlight>
                <a:latin typeface="Georgia"/>
                <a:ea typeface="Georgia"/>
                <a:cs typeface="Georgia"/>
                <a:sym typeface="Georgia"/>
              </a:rPr>
              <a:t>Generates a synthetic image using a lower-dim representation of a real image(autoencoder style)</a:t>
            </a:r>
            <a:endParaRPr/>
          </a:p>
          <a:p>
            <a:pPr indent="-342900" lvl="0" marL="457200" rtl="0" algn="l">
              <a:lnSpc>
                <a:spcPct val="115000"/>
              </a:lnSpc>
              <a:spcBef>
                <a:spcPts val="0"/>
              </a:spcBef>
              <a:spcAft>
                <a:spcPts val="0"/>
              </a:spcAft>
              <a:buSzPts val="1800"/>
              <a:buChar char="●"/>
            </a:pPr>
            <a:r>
              <a:rPr lang="en" sz="1600">
                <a:solidFill>
                  <a:schemeClr val="dk1"/>
                </a:solidFill>
                <a:highlight>
                  <a:srgbClr val="FFFFFF"/>
                </a:highlight>
                <a:latin typeface="Georgia"/>
                <a:ea typeface="Georgia"/>
                <a:cs typeface="Georgia"/>
                <a:sym typeface="Georgia"/>
              </a:rPr>
              <a:t>Takes an existing image, encodes it, adds noise, and decodes it. </a:t>
            </a:r>
            <a:endParaRPr sz="1600">
              <a:solidFill>
                <a:schemeClr val="dk1"/>
              </a:solidFill>
              <a:highlight>
                <a:srgbClr val="FFFFFF"/>
              </a:highlight>
              <a:latin typeface="Georgia"/>
              <a:ea typeface="Georgia"/>
              <a:cs typeface="Georgia"/>
              <a:sym typeface="Georgia"/>
            </a:endParaRPr>
          </a:p>
          <a:p>
            <a:pPr indent="-342900" lvl="0" marL="457200" rtl="0" algn="l">
              <a:lnSpc>
                <a:spcPct val="115000"/>
              </a:lnSpc>
              <a:spcBef>
                <a:spcPts val="0"/>
              </a:spcBef>
              <a:spcAft>
                <a:spcPts val="0"/>
              </a:spcAft>
              <a:buSzPts val="1800"/>
              <a:buChar char="●"/>
            </a:pPr>
            <a:r>
              <a:rPr lang="en" sz="1600">
                <a:solidFill>
                  <a:schemeClr val="dk1"/>
                </a:solidFill>
                <a:highlight>
                  <a:srgbClr val="FFFFFF"/>
                </a:highlight>
                <a:latin typeface="Georgia"/>
                <a:ea typeface="Georgia"/>
                <a:cs typeface="Georgia"/>
                <a:sym typeface="Georgia"/>
              </a:rPr>
              <a:t>Decoder learns a large family of transformations for data augmentation.</a:t>
            </a:r>
            <a:r>
              <a:rPr lang="en" sz="1600">
                <a:solidFill>
                  <a:schemeClr val="dk1"/>
                </a:solidFill>
                <a:highlight>
                  <a:schemeClr val="lt1"/>
                </a:highlight>
                <a:latin typeface="Georgia"/>
                <a:ea typeface="Georgia"/>
                <a:cs typeface="Georgia"/>
                <a:sym typeface="Georgia"/>
              </a:rPr>
              <a:t> </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400"/>
          </a:p>
        </p:txBody>
      </p:sp>
      <p:pic>
        <p:nvPicPr>
          <p:cNvPr id="197" name="Google Shape;197;p18"/>
          <p:cNvPicPr preferRelativeResize="0"/>
          <p:nvPr/>
        </p:nvPicPr>
        <p:blipFill rotWithShape="1">
          <a:blip r:embed="rId3">
            <a:alphaModFix/>
          </a:blip>
          <a:srcRect b="0" l="0" r="0" t="0"/>
          <a:stretch/>
        </p:blipFill>
        <p:spPr>
          <a:xfrm>
            <a:off x="106750" y="2309725"/>
            <a:ext cx="4190699" cy="2572250"/>
          </a:xfrm>
          <a:prstGeom prst="rect">
            <a:avLst/>
          </a:prstGeom>
          <a:noFill/>
          <a:ln>
            <a:noFill/>
          </a:ln>
        </p:spPr>
      </p:pic>
      <p:pic>
        <p:nvPicPr>
          <p:cNvPr id="198" name="Google Shape;198;p18"/>
          <p:cNvPicPr preferRelativeResize="0"/>
          <p:nvPr/>
        </p:nvPicPr>
        <p:blipFill rotWithShape="1">
          <a:blip r:embed="rId4">
            <a:alphaModFix/>
          </a:blip>
          <a:srcRect b="0" l="0" r="0" t="0"/>
          <a:stretch/>
        </p:blipFill>
        <p:spPr>
          <a:xfrm>
            <a:off x="4756050" y="2309725"/>
            <a:ext cx="4232975" cy="257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Cool GAN types:  ProGAN (progressive)</a:t>
            </a:r>
            <a:endParaRPr/>
          </a:p>
          <a:p>
            <a:pPr indent="0" lvl="0" marL="0" rtl="0" algn="l">
              <a:lnSpc>
                <a:spcPct val="100000"/>
              </a:lnSpc>
              <a:spcBef>
                <a:spcPts val="0"/>
              </a:spcBef>
              <a:spcAft>
                <a:spcPts val="0"/>
              </a:spcAft>
              <a:buSzPts val="2800"/>
              <a:buNone/>
            </a:pPr>
            <a:r>
              <a:t/>
            </a:r>
            <a:endParaRPr/>
          </a:p>
        </p:txBody>
      </p:sp>
      <p:sp>
        <p:nvSpPr>
          <p:cNvPr id="204" name="Google Shape;204;p20"/>
          <p:cNvSpPr txBox="1"/>
          <p:nvPr>
            <p:ph idx="1" type="body"/>
          </p:nvPr>
        </p:nvSpPr>
        <p:spPr>
          <a:xfrm>
            <a:off x="311700" y="1000075"/>
            <a:ext cx="8733000" cy="386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solidFill>
                  <a:schemeClr val="dk1"/>
                </a:solidFill>
                <a:highlight>
                  <a:srgbClr val="FFFFFF"/>
                </a:highlight>
                <a:latin typeface="Georgia"/>
                <a:ea typeface="Georgia"/>
                <a:cs typeface="Georgia"/>
                <a:sym typeface="Georgia"/>
              </a:rPr>
              <a:t>Grows generator and discriminator progressively:</a:t>
            </a:r>
            <a:endParaRPr sz="1600">
              <a:solidFill>
                <a:schemeClr val="dk1"/>
              </a:solidFill>
              <a:highlight>
                <a:srgbClr val="FFFFFF"/>
              </a:highlight>
              <a:latin typeface="Georgia"/>
              <a:ea typeface="Georgia"/>
              <a:cs typeface="Georgia"/>
              <a:sym typeface="Georgia"/>
            </a:endParaRPr>
          </a:p>
          <a:p>
            <a:pPr indent="-317500" lvl="1" marL="914400" rtl="0" algn="l">
              <a:lnSpc>
                <a:spcPct val="115000"/>
              </a:lnSpc>
              <a:spcBef>
                <a:spcPts val="0"/>
              </a:spcBef>
              <a:spcAft>
                <a:spcPts val="0"/>
              </a:spcAft>
              <a:buSzPts val="1400"/>
              <a:buChar char="○"/>
            </a:pPr>
            <a:r>
              <a:rPr lang="en" sz="1600">
                <a:solidFill>
                  <a:schemeClr val="dk1"/>
                </a:solidFill>
                <a:highlight>
                  <a:srgbClr val="FFFFFF"/>
                </a:highlight>
                <a:latin typeface="Georgia"/>
                <a:ea typeface="Georgia"/>
                <a:cs typeface="Georgia"/>
                <a:sym typeface="Georgia"/>
              </a:rPr>
              <a:t>Starts from a low resolution, adds new layers modeling increasingly finer details while training progresses</a:t>
            </a:r>
            <a:endParaRPr sz="1600">
              <a:solidFill>
                <a:schemeClr val="dk1"/>
              </a:solidFill>
              <a:highlight>
                <a:srgbClr val="FFFFFF"/>
              </a:highlight>
              <a:latin typeface="Georgia"/>
              <a:ea typeface="Georgia"/>
              <a:cs typeface="Georgia"/>
              <a:sym typeface="Georgia"/>
            </a:endParaRPr>
          </a:p>
          <a:p>
            <a:pPr indent="-330200" lvl="1" marL="914400" rtl="0" algn="l">
              <a:lnSpc>
                <a:spcPct val="115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Capable to generate high-quality images compared to its predecessors</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rPr lang="e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2400"/>
          </a:p>
        </p:txBody>
      </p:sp>
      <p:pic>
        <p:nvPicPr>
          <p:cNvPr id="205" name="Google Shape;205;p20"/>
          <p:cNvPicPr preferRelativeResize="0"/>
          <p:nvPr/>
        </p:nvPicPr>
        <p:blipFill rotWithShape="1">
          <a:blip r:embed="rId3">
            <a:alphaModFix/>
          </a:blip>
          <a:srcRect b="0" l="0" r="0" t="0"/>
          <a:stretch/>
        </p:blipFill>
        <p:spPr>
          <a:xfrm>
            <a:off x="1314025" y="2468500"/>
            <a:ext cx="5887851" cy="243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173750" y="88675"/>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Cool GAN types:  StyleGAN </a:t>
            </a:r>
            <a:endParaRPr/>
          </a:p>
          <a:p>
            <a:pPr indent="0" lvl="0" marL="0" rtl="0" algn="l">
              <a:lnSpc>
                <a:spcPct val="100000"/>
              </a:lnSpc>
              <a:spcBef>
                <a:spcPts val="0"/>
              </a:spcBef>
              <a:spcAft>
                <a:spcPts val="0"/>
              </a:spcAft>
              <a:buSzPts val="2800"/>
              <a:buNone/>
            </a:pPr>
            <a:r>
              <a:t/>
            </a:r>
            <a:endParaRPr/>
          </a:p>
        </p:txBody>
      </p:sp>
      <p:sp>
        <p:nvSpPr>
          <p:cNvPr id="211" name="Google Shape;211;p21"/>
          <p:cNvSpPr txBox="1"/>
          <p:nvPr/>
        </p:nvSpPr>
        <p:spPr>
          <a:xfrm>
            <a:off x="10975" y="969925"/>
            <a:ext cx="8988900" cy="4033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Arial"/>
              <a:buChar char="●"/>
            </a:pPr>
            <a:r>
              <a:rPr b="0" i="0" lang="en" sz="1600" u="none" cap="none" strike="noStrike">
                <a:solidFill>
                  <a:schemeClr val="dk1"/>
                </a:solidFill>
                <a:highlight>
                  <a:srgbClr val="FFFFFF"/>
                </a:highlight>
                <a:latin typeface="Georgia"/>
                <a:ea typeface="Georgia"/>
                <a:cs typeface="Georgia"/>
                <a:sym typeface="Georgia"/>
              </a:rPr>
              <a:t>Control visual features of the generated images, such as hair color, pose, nose form etc</a:t>
            </a:r>
            <a:endParaRPr b="0" i="0" sz="1600" u="none" cap="none" strike="noStrike">
              <a:solidFill>
                <a:schemeClr val="dk1"/>
              </a:solidFill>
              <a:highlight>
                <a:srgbClr val="FFFFFF"/>
              </a:highlight>
              <a:latin typeface="Georgia"/>
              <a:ea typeface="Georgia"/>
              <a:cs typeface="Georgia"/>
              <a:sym typeface="Georgia"/>
            </a:endParaRPr>
          </a:p>
          <a:p>
            <a:pPr indent="-317500" lvl="0" marL="457200" marR="0" rtl="0" algn="l">
              <a:lnSpc>
                <a:spcPct val="150000"/>
              </a:lnSpc>
              <a:spcBef>
                <a:spcPts val="0"/>
              </a:spcBef>
              <a:spcAft>
                <a:spcPts val="0"/>
              </a:spcAft>
              <a:buClr>
                <a:srgbClr val="000000"/>
              </a:buClr>
              <a:buSzPts val="1400"/>
              <a:buFont typeface="Arial"/>
              <a:buChar char="●"/>
            </a:pPr>
            <a:r>
              <a:rPr b="0" i="0" lang="en" sz="1600" u="none" cap="none" strike="noStrike">
                <a:solidFill>
                  <a:schemeClr val="dk1"/>
                </a:solidFill>
                <a:highlight>
                  <a:srgbClr val="FFFFFF"/>
                </a:highlight>
                <a:latin typeface="Georgia"/>
                <a:ea typeface="Georgia"/>
                <a:cs typeface="Georgia"/>
                <a:sym typeface="Georgia"/>
              </a:rPr>
              <a:t>Exploits ProGAN progressive layers’ ability to control image visual features, if utilized properly</a:t>
            </a:r>
            <a:endParaRPr b="0" i="0" sz="1600" u="none" cap="none" strike="noStrike">
              <a:solidFill>
                <a:schemeClr val="dk1"/>
              </a:solidFill>
              <a:highlight>
                <a:srgbClr val="FFFFFF"/>
              </a:highlight>
              <a:latin typeface="Georgia"/>
              <a:ea typeface="Georgia"/>
              <a:cs typeface="Georgia"/>
              <a:sym typeface="Georgia"/>
            </a:endParaRPr>
          </a:p>
          <a:p>
            <a:pPr indent="-330200" lvl="0" marL="457200" marR="0" rtl="0" algn="l">
              <a:lnSpc>
                <a:spcPct val="115000"/>
              </a:lnSpc>
              <a:spcBef>
                <a:spcPts val="0"/>
              </a:spcBef>
              <a:spcAft>
                <a:spcPts val="0"/>
              </a:spcAft>
              <a:buClr>
                <a:schemeClr val="dk1"/>
              </a:buClr>
              <a:buSzPts val="1600"/>
              <a:buFont typeface="Georgia"/>
              <a:buChar char="●"/>
            </a:pPr>
            <a:r>
              <a:rPr b="0" i="0" lang="en" sz="1600" u="none" cap="none" strike="noStrike">
                <a:solidFill>
                  <a:schemeClr val="dk1"/>
                </a:solidFill>
                <a:highlight>
                  <a:srgbClr val="FFFFFF"/>
                </a:highlight>
                <a:latin typeface="Georgia"/>
                <a:ea typeface="Georgia"/>
                <a:cs typeface="Georgia"/>
                <a:sym typeface="Georgia"/>
              </a:rPr>
              <a:t>The lower the layer (the resolution), the coarser the features it affects</a:t>
            </a:r>
            <a:endParaRPr b="0" i="0" sz="1600" u="none" cap="none" strike="noStrike">
              <a:solidFill>
                <a:schemeClr val="dk1"/>
              </a:solidFill>
              <a:highlight>
                <a:srgbClr val="FFFFFF"/>
              </a:highlight>
              <a:latin typeface="Georgia"/>
              <a:ea typeface="Georgia"/>
              <a:cs typeface="Georgia"/>
              <a:sym typeface="Georgia"/>
            </a:endParaRPr>
          </a:p>
          <a:p>
            <a:pPr indent="-317500" lvl="1" marL="914400" marR="0" rtl="0" algn="l">
              <a:lnSpc>
                <a:spcPct val="115000"/>
              </a:lnSpc>
              <a:spcBef>
                <a:spcPts val="0"/>
              </a:spcBef>
              <a:spcAft>
                <a:spcPts val="0"/>
              </a:spcAft>
              <a:buClr>
                <a:schemeClr val="dk1"/>
              </a:buClr>
              <a:buSzPts val="1400"/>
              <a:buFont typeface="Georgia"/>
              <a:buChar char="○"/>
            </a:pPr>
            <a:r>
              <a:rPr b="0" i="0" lang="en" sz="1400" u="none" cap="none" strike="noStrike">
                <a:solidFill>
                  <a:schemeClr val="dk1"/>
                </a:solidFill>
                <a:highlight>
                  <a:srgbClr val="FFFFFF"/>
                </a:highlight>
                <a:latin typeface="Georgia"/>
                <a:ea typeface="Georgia"/>
                <a:cs typeface="Georgia"/>
                <a:sym typeface="Georgia"/>
              </a:rPr>
              <a:t>Coarse - affects pose, general hair style, face shape, etc</a:t>
            </a:r>
            <a:endParaRPr b="0" i="0" sz="1400" u="none" cap="none" strike="noStrike">
              <a:solidFill>
                <a:schemeClr val="dk1"/>
              </a:solidFill>
              <a:highlight>
                <a:srgbClr val="FFFFFF"/>
              </a:highlight>
              <a:latin typeface="Georgia"/>
              <a:ea typeface="Georgia"/>
              <a:cs typeface="Georgia"/>
              <a:sym typeface="Georgia"/>
            </a:endParaRPr>
          </a:p>
          <a:p>
            <a:pPr indent="-317500" lvl="1" marL="914400" marR="0" rtl="0" algn="l">
              <a:lnSpc>
                <a:spcPct val="115000"/>
              </a:lnSpc>
              <a:spcBef>
                <a:spcPts val="0"/>
              </a:spcBef>
              <a:spcAft>
                <a:spcPts val="0"/>
              </a:spcAft>
              <a:buClr>
                <a:schemeClr val="dk1"/>
              </a:buClr>
              <a:buSzPts val="1400"/>
              <a:buFont typeface="Georgia"/>
              <a:buChar char="○"/>
            </a:pPr>
            <a:r>
              <a:rPr b="0" i="0" lang="en" sz="1400" u="none" cap="none" strike="noStrike">
                <a:solidFill>
                  <a:schemeClr val="dk1"/>
                </a:solidFill>
                <a:highlight>
                  <a:srgbClr val="FFFFFF"/>
                </a:highlight>
                <a:latin typeface="Georgia"/>
                <a:ea typeface="Georgia"/>
                <a:cs typeface="Georgia"/>
                <a:sym typeface="Georgia"/>
              </a:rPr>
              <a:t>Middle - affects finer facial features, hair style, eyes open/closed, etc.</a:t>
            </a:r>
            <a:endParaRPr b="0" i="0" sz="1400" u="none" cap="none" strike="noStrike">
              <a:solidFill>
                <a:schemeClr val="dk1"/>
              </a:solidFill>
              <a:highlight>
                <a:srgbClr val="FFFFFF"/>
              </a:highlight>
              <a:latin typeface="Georgia"/>
              <a:ea typeface="Georgia"/>
              <a:cs typeface="Georgia"/>
              <a:sym typeface="Georgia"/>
            </a:endParaRPr>
          </a:p>
          <a:p>
            <a:pPr indent="-317500" lvl="1" marL="914400" marR="0" rtl="0" algn="l">
              <a:lnSpc>
                <a:spcPct val="115000"/>
              </a:lnSpc>
              <a:spcBef>
                <a:spcPts val="0"/>
              </a:spcBef>
              <a:spcAft>
                <a:spcPts val="0"/>
              </a:spcAft>
              <a:buClr>
                <a:schemeClr val="dk1"/>
              </a:buClr>
              <a:buSzPts val="1400"/>
              <a:buFont typeface="Georgia"/>
              <a:buChar char="○"/>
            </a:pPr>
            <a:r>
              <a:rPr b="0" i="0" lang="en" sz="1400" u="none" cap="none" strike="noStrike">
                <a:solidFill>
                  <a:schemeClr val="dk1"/>
                </a:solidFill>
                <a:highlight>
                  <a:srgbClr val="FFFFFF"/>
                </a:highlight>
                <a:latin typeface="Georgia"/>
                <a:ea typeface="Georgia"/>
                <a:cs typeface="Georgia"/>
                <a:sym typeface="Georgia"/>
              </a:rPr>
              <a:t>Fine - affects color scheme (eye, hair and skin) and micro features.</a:t>
            </a:r>
            <a:endParaRPr b="0" i="0" sz="14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Rambla"/>
                <a:ea typeface="Rambla"/>
                <a:cs typeface="Rambla"/>
                <a:sym typeface="Rambla"/>
              </a:rPr>
              <a:t>N Btypes:  ProGAN (progressive)</a:t>
            </a:r>
            <a:endParaRPr b="0" i="0" sz="2800" u="none" cap="none" strike="noStrike">
              <a:solidFill>
                <a:schemeClr val="lt1"/>
              </a:solidFill>
              <a:latin typeface="Rambla"/>
              <a:ea typeface="Rambla"/>
              <a:cs typeface="Rambla"/>
              <a:sym typeface="Rambla"/>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Rambla"/>
              <a:ea typeface="Rambla"/>
              <a:cs typeface="Rambla"/>
              <a:sym typeface="Rambla"/>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212" name="Google Shape;212;p21" title="A Style-Based Generator Architecture for Generative Adversarial Networks">
            <a:hlinkClick r:id="rId3"/>
          </p:cNvPr>
          <p:cNvPicPr preferRelativeResize="0"/>
          <p:nvPr/>
        </p:nvPicPr>
        <p:blipFill rotWithShape="1">
          <a:blip r:embed="rId4">
            <a:alphaModFix/>
          </a:blip>
          <a:srcRect b="0" l="0" r="0" t="0"/>
          <a:stretch/>
        </p:blipFill>
        <p:spPr>
          <a:xfrm>
            <a:off x="6692950" y="1952726"/>
            <a:ext cx="2218250" cy="2047775"/>
          </a:xfrm>
          <a:prstGeom prst="rect">
            <a:avLst/>
          </a:prstGeom>
          <a:noFill/>
          <a:ln>
            <a:noFill/>
          </a:ln>
        </p:spPr>
      </p:pic>
      <p:pic>
        <p:nvPicPr>
          <p:cNvPr id="213" name="Google Shape;213;p21"/>
          <p:cNvPicPr preferRelativeResize="0"/>
          <p:nvPr/>
        </p:nvPicPr>
        <p:blipFill rotWithShape="1">
          <a:blip r:embed="rId5">
            <a:alphaModFix/>
          </a:blip>
          <a:srcRect b="0" l="0" r="0" t="0"/>
          <a:stretch/>
        </p:blipFill>
        <p:spPr>
          <a:xfrm>
            <a:off x="680125" y="2980075"/>
            <a:ext cx="4343899" cy="197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GANs shortcomings(1)</a:t>
            </a:r>
            <a:endParaRPr/>
          </a:p>
        </p:txBody>
      </p:sp>
      <p:sp>
        <p:nvSpPr>
          <p:cNvPr id="219" name="Google Shape;219;p22"/>
          <p:cNvSpPr txBox="1"/>
          <p:nvPr>
            <p:ph idx="1" type="body"/>
          </p:nvPr>
        </p:nvSpPr>
        <p:spPr>
          <a:xfrm>
            <a:off x="93600" y="1113600"/>
            <a:ext cx="8956800" cy="3753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Georgia"/>
              <a:buChar char="●"/>
            </a:pPr>
            <a:r>
              <a:rPr b="1" lang="en" sz="1600">
                <a:solidFill>
                  <a:schemeClr val="dk1"/>
                </a:solidFill>
                <a:highlight>
                  <a:srgbClr val="FFFFFF"/>
                </a:highlight>
                <a:latin typeface="Georgia"/>
                <a:ea typeface="Georgia"/>
                <a:cs typeface="Georgia"/>
                <a:sym typeface="Georgia"/>
              </a:rPr>
              <a:t>Sensitivity</a:t>
            </a:r>
            <a:r>
              <a:rPr lang="en" sz="1600">
                <a:solidFill>
                  <a:schemeClr val="dk1"/>
                </a:solidFill>
                <a:highlight>
                  <a:srgbClr val="FFFFFF"/>
                </a:highlight>
                <a:latin typeface="Georgia"/>
                <a:ea typeface="Georgia"/>
                <a:cs typeface="Georgia"/>
                <a:sym typeface="Georgia"/>
              </a:rPr>
              <a:t> to both structure and parameters</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If either the discriminator or generator gets better than the other too quickly, </a:t>
            </a:r>
            <a:r>
              <a:rPr b="1" lang="en" sz="1600">
                <a:solidFill>
                  <a:schemeClr val="dk1"/>
                </a:solidFill>
                <a:highlight>
                  <a:srgbClr val="FFFFFF"/>
                </a:highlight>
                <a:latin typeface="Georgia"/>
                <a:ea typeface="Georgia"/>
                <a:cs typeface="Georgia"/>
                <a:sym typeface="Georgia"/>
              </a:rPr>
              <a:t>t</a:t>
            </a:r>
            <a:r>
              <a:rPr lang="en" sz="1600">
                <a:solidFill>
                  <a:schemeClr val="dk1"/>
                </a:solidFill>
                <a:highlight>
                  <a:srgbClr val="FFFFFF"/>
                </a:highlight>
                <a:latin typeface="Georgia"/>
                <a:ea typeface="Georgia"/>
                <a:cs typeface="Georgia"/>
                <a:sym typeface="Georgia"/>
              </a:rPr>
              <a:t>he other will never be able to catch up. </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Finding the right combination can be very challenging</a:t>
            </a:r>
            <a:endParaRPr sz="1600">
              <a:solidFill>
                <a:schemeClr val="dk1"/>
              </a:solidFill>
              <a:highlight>
                <a:srgbClr val="FFFFFF"/>
              </a:highlight>
              <a:latin typeface="Georgia"/>
              <a:ea typeface="Georgia"/>
              <a:cs typeface="Georgia"/>
              <a:sym typeface="Georgia"/>
            </a:endParaRPr>
          </a:p>
          <a:p>
            <a:pPr indent="0" lvl="0" marL="91440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a:p>
            <a:pPr indent="-330200" lvl="0" marL="457200" rtl="0" algn="l">
              <a:lnSpc>
                <a:spcPct val="150000"/>
              </a:lnSpc>
              <a:spcBef>
                <a:spcPts val="0"/>
              </a:spcBef>
              <a:spcAft>
                <a:spcPts val="0"/>
              </a:spcAft>
              <a:buClr>
                <a:schemeClr val="dk1"/>
              </a:buClr>
              <a:buSzPts val="1600"/>
              <a:buFont typeface="Georgia"/>
              <a:buChar char="●"/>
            </a:pPr>
            <a:r>
              <a:rPr b="1" lang="en" sz="1600">
                <a:solidFill>
                  <a:schemeClr val="dk1"/>
                </a:solidFill>
                <a:highlight>
                  <a:srgbClr val="FFFFFF"/>
                </a:highlight>
                <a:latin typeface="Georgia"/>
                <a:ea typeface="Georgia"/>
                <a:cs typeface="Georgia"/>
                <a:sym typeface="Georgia"/>
              </a:rPr>
              <a:t>Convergence - </a:t>
            </a:r>
            <a:r>
              <a:rPr lang="en" sz="1600">
                <a:solidFill>
                  <a:schemeClr val="dk1"/>
                </a:solidFill>
                <a:highlight>
                  <a:srgbClr val="FFFFFF"/>
                </a:highlight>
                <a:latin typeface="Georgia"/>
                <a:ea typeface="Georgia"/>
                <a:cs typeface="Georgia"/>
                <a:sym typeface="Georgia"/>
              </a:rPr>
              <a:t>No proof that GANs converge.</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GANs perform well with the right parameters, but there’s no guarantee beyond that. </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The more complicated network gets, the tougher convergence becomes, the more difficult hyperparameter selection become</a:t>
            </a:r>
            <a:r>
              <a:rPr lang="en">
                <a:solidFill>
                  <a:schemeClr val="dk1"/>
                </a:solidFill>
                <a:highlight>
                  <a:srgbClr val="FFFFFF"/>
                </a:highlight>
                <a:latin typeface="Georgia"/>
                <a:ea typeface="Georgia"/>
                <a:cs typeface="Georgia"/>
                <a:sym typeface="Georgia"/>
              </a:rPr>
              <a:t>s.</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GANs shortcomings(2)</a:t>
            </a:r>
            <a:endParaRPr/>
          </a:p>
        </p:txBody>
      </p:sp>
      <p:sp>
        <p:nvSpPr>
          <p:cNvPr id="225" name="Google Shape;225;p23"/>
          <p:cNvSpPr txBox="1"/>
          <p:nvPr>
            <p:ph idx="1" type="body"/>
          </p:nvPr>
        </p:nvSpPr>
        <p:spPr>
          <a:xfrm>
            <a:off x="78900" y="1014900"/>
            <a:ext cx="8986200" cy="4020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Georgia"/>
              <a:buChar char="●"/>
            </a:pPr>
            <a:r>
              <a:rPr b="1" lang="en" sz="1600">
                <a:solidFill>
                  <a:schemeClr val="dk1"/>
                </a:solidFill>
                <a:highlight>
                  <a:srgbClr val="FFFFFF"/>
                </a:highlight>
                <a:latin typeface="Georgia"/>
                <a:ea typeface="Georgia"/>
                <a:cs typeface="Georgia"/>
                <a:sym typeface="Georgia"/>
              </a:rPr>
              <a:t>Generation of high-resolution big size images </a:t>
            </a:r>
            <a:r>
              <a:rPr lang="en" sz="1600">
                <a:solidFill>
                  <a:schemeClr val="dk1"/>
                </a:solidFill>
                <a:highlight>
                  <a:srgbClr val="FFFFFF"/>
                </a:highlight>
                <a:latin typeface="Georgia"/>
                <a:ea typeface="Georgia"/>
                <a:cs typeface="Georgia"/>
                <a:sym typeface="Georgia"/>
              </a:rPr>
              <a:t>(partially solved by ProGANs but still…)</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It’s easy for “D” to tell the generated fakes from the real images</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Many pixels can lead to error gradients that cause the Gs output to move in almost random directions</a:t>
            </a:r>
            <a:endParaRPr sz="1600">
              <a:solidFill>
                <a:schemeClr val="dk1"/>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b="1" lang="en" sz="1600">
                <a:solidFill>
                  <a:schemeClr val="dk1"/>
                </a:solidFill>
                <a:highlight>
                  <a:srgbClr val="FFFFFF"/>
                </a:highlight>
                <a:latin typeface="Georgia"/>
                <a:ea typeface="Georgia"/>
                <a:cs typeface="Georgia"/>
                <a:sym typeface="Georgia"/>
              </a:rPr>
              <a:t>Mode(modal) Collapse: </a:t>
            </a:r>
            <a:r>
              <a:rPr lang="en" sz="1600">
                <a:solidFill>
                  <a:schemeClr val="dk1"/>
                </a:solidFill>
                <a:highlight>
                  <a:srgbClr val="FFFFFF"/>
                </a:highlight>
                <a:latin typeface="Georgia"/>
                <a:ea typeface="Georgia"/>
                <a:cs typeface="Georgia"/>
                <a:sym typeface="Georgia"/>
              </a:rPr>
              <a:t>“G” produces the same image every time independently of input noise (InfoGAN solves this issue partially)</a:t>
            </a:r>
            <a:endParaRPr sz="1600">
              <a:solidFill>
                <a:schemeClr val="dk1"/>
              </a:solidFill>
              <a:highlight>
                <a:srgbClr val="FFFFFF"/>
              </a:highlight>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When training our network, the “G”  somehow finds one image that fools the “D”</a:t>
            </a:r>
            <a:endParaRPr sz="1600">
              <a:solidFill>
                <a:schemeClr val="dk1"/>
              </a:solidFill>
              <a:highlight>
                <a:srgbClr val="FFFFFF"/>
              </a:highlight>
              <a:latin typeface="Georgia"/>
              <a:ea typeface="Georgia"/>
              <a:cs typeface="Georgia"/>
              <a:sym typeface="Georgia"/>
            </a:endParaRPr>
          </a:p>
          <a:p>
            <a:pPr indent="-317500" lvl="1" marL="914400" rtl="0" algn="l">
              <a:lnSpc>
                <a:spcPct val="150000"/>
              </a:lnSpc>
              <a:spcBef>
                <a:spcPts val="0"/>
              </a:spcBef>
              <a:spcAft>
                <a:spcPts val="0"/>
              </a:spcAft>
              <a:buClr>
                <a:schemeClr val="dk1"/>
              </a:buClr>
              <a:buSzPts val="1400"/>
              <a:buFont typeface="Georgia"/>
              <a:buChar char="○"/>
            </a:pPr>
            <a:r>
              <a:rPr lang="en" sz="1600">
                <a:solidFill>
                  <a:schemeClr val="dk1"/>
                </a:solidFill>
                <a:highlight>
                  <a:srgbClr val="FFFFFF"/>
                </a:highlight>
                <a:latin typeface="Georgia"/>
                <a:ea typeface="Georgia"/>
                <a:cs typeface="Georgia"/>
                <a:sym typeface="Georgia"/>
              </a:rPr>
              <a:t>“D” will always say it is real, so the “G” has accomplished its goal and stops learning. </a:t>
            </a:r>
            <a:endParaRPr sz="1600">
              <a:solidFill>
                <a:schemeClr val="dk1"/>
              </a:solidFill>
              <a:highlight>
                <a:srgbClr val="FFFFFF"/>
              </a:highlight>
              <a:latin typeface="Georgia"/>
              <a:ea typeface="Georgia"/>
              <a:cs typeface="Georgia"/>
              <a:sym typeface="Georgia"/>
            </a:endParaRPr>
          </a:p>
          <a:p>
            <a:pPr indent="-317500" lvl="1" marL="914400" rtl="0" algn="l">
              <a:lnSpc>
                <a:spcPct val="150000"/>
              </a:lnSpc>
              <a:spcBef>
                <a:spcPts val="0"/>
              </a:spcBef>
              <a:spcAft>
                <a:spcPts val="0"/>
              </a:spcAft>
              <a:buClr>
                <a:schemeClr val="dk1"/>
              </a:buClr>
              <a:buSzPts val="1400"/>
              <a:buFont typeface="Georgia"/>
              <a:buChar char="○"/>
            </a:pPr>
            <a:r>
              <a:rPr lang="en" sz="1600">
                <a:solidFill>
                  <a:schemeClr val="dk1"/>
                </a:solidFill>
                <a:highlight>
                  <a:srgbClr val="FFFFFF"/>
                </a:highlight>
                <a:latin typeface="Georgia"/>
                <a:ea typeface="Georgia"/>
                <a:cs typeface="Georgia"/>
                <a:sym typeface="Georgia"/>
              </a:rPr>
              <a:t>However, the problem is that </a:t>
            </a:r>
            <a:r>
              <a:rPr b="1" lang="en" sz="1600">
                <a:solidFill>
                  <a:schemeClr val="dk1"/>
                </a:solidFill>
                <a:highlight>
                  <a:srgbClr val="FFFFFF"/>
                </a:highlight>
                <a:latin typeface="Georgia"/>
                <a:ea typeface="Georgia"/>
                <a:cs typeface="Georgia"/>
                <a:sym typeface="Georgia"/>
              </a:rPr>
              <a:t>every sample made by the generator is identical</a:t>
            </a:r>
            <a:r>
              <a:rPr lang="en" sz="1600">
                <a:solidFill>
                  <a:schemeClr val="dk1"/>
                </a:solidFill>
                <a:highlight>
                  <a:srgbClr val="FFFFFF"/>
                </a:highlight>
                <a:latin typeface="Georgia"/>
                <a:ea typeface="Georgia"/>
                <a:cs typeface="Georgia"/>
                <a:sym typeface="Georgia"/>
              </a:rPr>
              <a:t>.</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752c444409_0_22"/>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Further readings about GANs</a:t>
            </a:r>
            <a:endParaRPr/>
          </a:p>
        </p:txBody>
      </p:sp>
      <p:sp>
        <p:nvSpPr>
          <p:cNvPr id="231" name="Google Shape;231;g752c444409_0_22"/>
          <p:cNvSpPr txBox="1"/>
          <p:nvPr>
            <p:ph idx="1" type="body"/>
          </p:nvPr>
        </p:nvSpPr>
        <p:spPr>
          <a:xfrm>
            <a:off x="78900" y="1014900"/>
            <a:ext cx="8986200" cy="402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Georgia"/>
              <a:buChar char="●"/>
            </a:pPr>
            <a:r>
              <a:rPr lang="en" sz="1600" u="sng">
                <a:solidFill>
                  <a:schemeClr val="hlink"/>
                </a:solidFill>
                <a:highlight>
                  <a:srgbClr val="FFFFFF"/>
                </a:highlight>
                <a:latin typeface="Georgia"/>
                <a:ea typeface="Georgia"/>
                <a:cs typeface="Georgia"/>
                <a:sym typeface="Georgia"/>
                <a:hlinkClick r:id="rId3"/>
              </a:rPr>
              <a:t>Brief introduction to GANs</a:t>
            </a:r>
            <a:endParaRPr sz="1600" u="sng">
              <a:solidFill>
                <a:schemeClr val="hlink"/>
              </a:solidFill>
              <a:highlight>
                <a:srgbClr val="FFFFFF"/>
              </a:highlight>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lang="en" sz="1600" u="sng">
                <a:solidFill>
                  <a:schemeClr val="hlink"/>
                </a:solidFill>
                <a:highlight>
                  <a:srgbClr val="FFFFFF"/>
                </a:highlight>
                <a:latin typeface="Georgia"/>
                <a:ea typeface="Georgia"/>
                <a:cs typeface="Georgia"/>
                <a:sym typeface="Georgia"/>
                <a:hlinkClick r:id="rId4"/>
              </a:rPr>
              <a:t>Brief Introduction to GAN 2</a:t>
            </a:r>
            <a:endParaRPr sz="1600" u="sng">
              <a:solidFill>
                <a:schemeClr val="hlink"/>
              </a:solidFill>
              <a:highlight>
                <a:srgbClr val="FFFFFF"/>
              </a:highlight>
              <a:latin typeface="Georgia"/>
              <a:ea typeface="Georgia"/>
              <a:cs typeface="Georgia"/>
              <a:sym typeface="Georgia"/>
            </a:endParaRPr>
          </a:p>
          <a:p>
            <a:pPr indent="-330200" lvl="0" marL="457200" marR="0" rtl="0" algn="l">
              <a:lnSpc>
                <a:spcPct val="150000"/>
              </a:lnSpc>
              <a:spcBef>
                <a:spcPts val="0"/>
              </a:spcBef>
              <a:spcAft>
                <a:spcPts val="0"/>
              </a:spcAft>
              <a:buClr>
                <a:schemeClr val="hlink"/>
              </a:buClr>
              <a:buSzPts val="1600"/>
              <a:buFont typeface="Georgia"/>
              <a:buChar char="●"/>
            </a:pPr>
            <a:r>
              <a:rPr lang="en" sz="1600" u="sng">
                <a:solidFill>
                  <a:schemeClr val="hlink"/>
                </a:solidFill>
                <a:highlight>
                  <a:srgbClr val="FFFFFF"/>
                </a:highlight>
                <a:latin typeface="Georgia"/>
                <a:ea typeface="Georgia"/>
                <a:cs typeface="Georgia"/>
                <a:sym typeface="Georgia"/>
                <a:hlinkClick r:id="rId5"/>
              </a:rPr>
              <a:t>Comprehensive GAN analysis with code</a:t>
            </a:r>
            <a:endParaRPr sz="1600" u="sng">
              <a:solidFill>
                <a:schemeClr val="hlink"/>
              </a:solidFill>
              <a:highlight>
                <a:srgbClr val="FFFFFF"/>
              </a:highlight>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lang="en" sz="1600" u="sng">
                <a:solidFill>
                  <a:schemeClr val="hlink"/>
                </a:solidFill>
                <a:highlight>
                  <a:srgbClr val="FFFFFF"/>
                </a:highlight>
                <a:latin typeface="Georgia"/>
                <a:ea typeface="Georgia"/>
                <a:cs typeface="Georgia"/>
                <a:sym typeface="Georgia"/>
                <a:hlinkClick r:id="rId6"/>
              </a:rPr>
              <a:t>Generating dogs images with GANs(tensorflow)</a:t>
            </a:r>
            <a:endParaRPr/>
          </a:p>
          <a:p>
            <a:pPr indent="-342900" lvl="0" marL="457200" rtl="0" algn="l">
              <a:lnSpc>
                <a:spcPct val="150000"/>
              </a:lnSpc>
              <a:spcBef>
                <a:spcPts val="0"/>
              </a:spcBef>
              <a:spcAft>
                <a:spcPts val="0"/>
              </a:spcAft>
              <a:buSzPts val="1800"/>
              <a:buChar char="●"/>
            </a:pPr>
            <a:r>
              <a:rPr lang="en" sz="1600" u="sng">
                <a:solidFill>
                  <a:schemeClr val="hlink"/>
                </a:solidFill>
                <a:highlight>
                  <a:srgbClr val="FFFFFF"/>
                </a:highlight>
                <a:latin typeface="Georgia"/>
                <a:ea typeface="Georgia"/>
                <a:cs typeface="Georgia"/>
                <a:sym typeface="Georgia"/>
                <a:hlinkClick r:id="rId7"/>
              </a:rPr>
              <a:t>How to Measure GAN Performance</a:t>
            </a:r>
            <a:endParaRPr/>
          </a:p>
          <a:p>
            <a:pPr indent="-342900" lvl="0" marL="457200" marR="0" rtl="0" algn="l">
              <a:lnSpc>
                <a:spcPct val="150000"/>
              </a:lnSpc>
              <a:spcBef>
                <a:spcPts val="0"/>
              </a:spcBef>
              <a:spcAft>
                <a:spcPts val="0"/>
              </a:spcAft>
              <a:buClr>
                <a:schemeClr val="dk1"/>
              </a:buClr>
              <a:buSzPts val="1800"/>
              <a:buFont typeface="Georgia"/>
              <a:buChar char="●"/>
            </a:pPr>
            <a:r>
              <a:rPr lang="en" sz="1600" u="sng">
                <a:solidFill>
                  <a:schemeClr val="hlink"/>
                </a:solidFill>
                <a:highlight>
                  <a:srgbClr val="FFFFFF"/>
                </a:highlight>
                <a:latin typeface="Georgia"/>
                <a:ea typeface="Georgia"/>
                <a:cs typeface="Georgia"/>
                <a:sym typeface="Georgia"/>
                <a:hlinkClick r:id="rId8"/>
              </a:rPr>
              <a:t>GANs Flaws</a:t>
            </a:r>
            <a:endParaRPr sz="1600" u="sng">
              <a:solidFill>
                <a:schemeClr val="hlink"/>
              </a:solidFill>
              <a:highlight>
                <a:srgbClr val="FFFFFF"/>
              </a:highlight>
              <a:latin typeface="Georgia"/>
              <a:ea typeface="Georgia"/>
              <a:cs typeface="Georgia"/>
              <a:sym typeface="Georgia"/>
            </a:endParaRPr>
          </a:p>
          <a:p>
            <a:pPr indent="-330200" lvl="0" marL="457200" marR="0" rtl="0" algn="l">
              <a:lnSpc>
                <a:spcPct val="150000"/>
              </a:lnSpc>
              <a:spcBef>
                <a:spcPts val="0"/>
              </a:spcBef>
              <a:spcAft>
                <a:spcPts val="0"/>
              </a:spcAft>
              <a:buClr>
                <a:schemeClr val="hlink"/>
              </a:buClr>
              <a:buSzPts val="1600"/>
              <a:buFont typeface="Georgia"/>
              <a:buChar char="●"/>
            </a:pPr>
            <a:r>
              <a:rPr lang="en" sz="1600" u="sng">
                <a:solidFill>
                  <a:schemeClr val="hlink"/>
                </a:solidFill>
                <a:highlight>
                  <a:srgbClr val="FFFFFF"/>
                </a:highlight>
                <a:latin typeface="Georgia"/>
                <a:ea typeface="Georgia"/>
                <a:cs typeface="Georgia"/>
                <a:sym typeface="Georgia"/>
                <a:hlinkClick r:id="rId9"/>
              </a:rPr>
              <a:t>GANs type (with some a bit advanced math)</a:t>
            </a:r>
            <a:endParaRPr sz="1600" u="sng">
              <a:solidFill>
                <a:schemeClr val="hlink"/>
              </a:solidFill>
              <a:highlight>
                <a:srgbClr val="FFFFFF"/>
              </a:highlight>
              <a:latin typeface="Georgia"/>
              <a:ea typeface="Georgia"/>
              <a:cs typeface="Georgia"/>
              <a:sym typeface="Georgia"/>
            </a:endParaRPr>
          </a:p>
          <a:p>
            <a:pPr indent="-330200" lvl="0" marL="457200" marR="0" rtl="0" algn="l">
              <a:lnSpc>
                <a:spcPct val="150000"/>
              </a:lnSpc>
              <a:spcBef>
                <a:spcPts val="0"/>
              </a:spcBef>
              <a:spcAft>
                <a:spcPts val="0"/>
              </a:spcAft>
              <a:buClr>
                <a:schemeClr val="hlink"/>
              </a:buClr>
              <a:buSzPts val="1600"/>
              <a:buFont typeface="Georgia"/>
              <a:buChar char="●"/>
            </a:pPr>
            <a:r>
              <a:rPr lang="en" sz="1600" u="sng">
                <a:solidFill>
                  <a:schemeClr val="hlink"/>
                </a:solidFill>
                <a:highlight>
                  <a:srgbClr val="FFFFFF"/>
                </a:highlight>
                <a:latin typeface="Georgia"/>
                <a:ea typeface="Georgia"/>
                <a:cs typeface="Georgia"/>
                <a:sym typeface="Georgia"/>
                <a:hlinkClick r:id="rId10"/>
              </a:rPr>
              <a:t>StyleGAN: thorough analysis and examples</a:t>
            </a:r>
            <a:endParaRPr sz="1600" u="sng">
              <a:solidFill>
                <a:schemeClr val="hlink"/>
              </a:solidFill>
              <a:highlight>
                <a:srgbClr val="FFFFFF"/>
              </a:highlight>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lang="en" sz="1600" u="sng">
                <a:solidFill>
                  <a:schemeClr val="hlink"/>
                </a:solidFill>
                <a:highlight>
                  <a:srgbClr val="FFFFFF"/>
                </a:highlight>
                <a:latin typeface="Georgia"/>
                <a:ea typeface="Georgia"/>
                <a:cs typeface="Georgia"/>
                <a:sym typeface="Georgia"/>
                <a:hlinkClick r:id="rId11"/>
              </a:rPr>
              <a:t>GANs for Data Augmentation</a:t>
            </a:r>
            <a:endParaRPr/>
          </a:p>
          <a:p>
            <a:pPr indent="457200" lvl="0" marL="3200400" marR="0" rtl="0" algn="l">
              <a:lnSpc>
                <a:spcPct val="150000"/>
              </a:lnSpc>
              <a:spcBef>
                <a:spcPts val="0"/>
              </a:spcBef>
              <a:spcAft>
                <a:spcPts val="0"/>
              </a:spcAft>
              <a:buSzPts val="1800"/>
              <a:buNone/>
            </a:pPr>
            <a:r>
              <a:t/>
            </a:r>
            <a:endParaRPr sz="2400">
              <a:solidFill>
                <a:srgbClr val="000000"/>
              </a:solidFill>
            </a:endParaRPr>
          </a:p>
        </p:txBody>
      </p:sp>
      <p:sp>
        <p:nvSpPr>
          <p:cNvPr id="232" name="Google Shape;232;g752c444409_0_22"/>
          <p:cNvSpPr txBox="1"/>
          <p:nvPr/>
        </p:nvSpPr>
        <p:spPr>
          <a:xfrm>
            <a:off x="4414200" y="3019475"/>
            <a:ext cx="4650900" cy="458700"/>
          </a:xfrm>
          <a:prstGeom prst="rect">
            <a:avLst/>
          </a:prstGeom>
          <a:noFill/>
          <a:ln>
            <a:noFill/>
          </a:ln>
          <a:effectLst>
            <a:outerShdw blurRad="57150" rotWithShape="0" algn="bl" dir="5760000" dist="9525">
              <a:srgbClr val="000000">
                <a:alpha val="2196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1"/>
                </a:solidFill>
                <a:highlight>
                  <a:srgbClr val="FFFF00"/>
                </a:highlight>
                <a:latin typeface="Arial"/>
                <a:ea typeface="Arial"/>
                <a:cs typeface="Arial"/>
                <a:sym typeface="Arial"/>
              </a:rPr>
              <a:t>Ask the lecturer for more cool GAN Stuff</a:t>
            </a:r>
            <a:endParaRPr b="1" i="0" sz="1800" u="none" cap="none" strike="noStrike">
              <a:solidFill>
                <a:schemeClr val="accent1"/>
              </a:solidFill>
              <a:highlight>
                <a:srgbClr val="FFFF00"/>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3"/>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GAN</a:t>
            </a:r>
            <a:endParaRPr/>
          </a:p>
        </p:txBody>
      </p:sp>
      <p:sp>
        <p:nvSpPr>
          <p:cNvPr id="73" name="Google Shape;73;p3"/>
          <p:cNvSpPr txBox="1"/>
          <p:nvPr>
            <p:ph idx="1" type="body"/>
          </p:nvPr>
        </p:nvSpPr>
        <p:spPr>
          <a:xfrm>
            <a:off x="311700" y="1076800"/>
            <a:ext cx="8435400" cy="3930900"/>
          </a:xfrm>
          <a:prstGeom prst="rect">
            <a:avLst/>
          </a:prstGeom>
          <a:noFill/>
          <a:ln>
            <a:noFill/>
          </a:ln>
        </p:spPr>
        <p:txBody>
          <a:bodyPr anchorCtr="0" anchor="t" bIns="91425" lIns="91425" spcFirstLastPara="1" rIns="91425" wrap="square" tIns="91425">
            <a:noAutofit/>
          </a:bodyPr>
          <a:lstStyle/>
          <a:p>
            <a:pPr indent="-342900" lvl="0" marL="342900" rtl="0" algn="l">
              <a:lnSpc>
                <a:spcPct val="115000"/>
              </a:lnSpc>
              <a:spcBef>
                <a:spcPts val="0"/>
              </a:spcBef>
              <a:spcAft>
                <a:spcPts val="0"/>
              </a:spcAft>
              <a:buSzPts val="2400"/>
              <a:buChar char="●"/>
            </a:pPr>
            <a:r>
              <a:rPr lang="en" sz="2400">
                <a:solidFill>
                  <a:schemeClr val="dk1"/>
                </a:solidFill>
                <a:highlight>
                  <a:srgbClr val="FFFFFF"/>
                </a:highlight>
                <a:latin typeface="Georgia"/>
                <a:ea typeface="Georgia"/>
                <a:cs typeface="Georgia"/>
                <a:sym typeface="Georgia"/>
              </a:rPr>
              <a:t>Type of neural network architecture that allow neural networks to generate data. </a:t>
            </a:r>
            <a:endParaRPr sz="24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400">
              <a:solidFill>
                <a:schemeClr val="dk1"/>
              </a:solidFill>
              <a:highlight>
                <a:srgbClr val="FFFFFF"/>
              </a:highlight>
              <a:latin typeface="Georgia"/>
              <a:ea typeface="Georgia"/>
              <a:cs typeface="Georgia"/>
              <a:sym typeface="Georgia"/>
            </a:endParaRPr>
          </a:p>
          <a:p>
            <a:pPr indent="-342900" lvl="0" marL="342900" rtl="0" algn="l">
              <a:lnSpc>
                <a:spcPct val="115000"/>
              </a:lnSpc>
              <a:spcBef>
                <a:spcPts val="0"/>
              </a:spcBef>
              <a:spcAft>
                <a:spcPts val="0"/>
              </a:spcAft>
              <a:buSzPts val="2400"/>
              <a:buChar char="●"/>
            </a:pPr>
            <a:r>
              <a:rPr lang="en" sz="2400">
                <a:solidFill>
                  <a:schemeClr val="dk1"/>
                </a:solidFill>
                <a:highlight>
                  <a:srgbClr val="FFFFFF"/>
                </a:highlight>
                <a:latin typeface="Georgia"/>
                <a:ea typeface="Georgia"/>
                <a:cs typeface="Georgia"/>
                <a:sym typeface="Georgia"/>
              </a:rPr>
              <a:t>Recently GANs became one of the hottest subfields in deep learning</a:t>
            </a:r>
            <a:endParaRPr sz="24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400">
              <a:solidFill>
                <a:schemeClr val="dk1"/>
              </a:solidFill>
              <a:highlight>
                <a:srgbClr val="FFFFFF"/>
              </a:highlight>
              <a:latin typeface="Georgia"/>
              <a:ea typeface="Georgia"/>
              <a:cs typeface="Georgia"/>
              <a:sym typeface="Georgia"/>
            </a:endParaRPr>
          </a:p>
          <a:p>
            <a:pPr indent="-342900" lvl="0" marL="342900" rtl="0" algn="l">
              <a:lnSpc>
                <a:spcPct val="115000"/>
              </a:lnSpc>
              <a:spcBef>
                <a:spcPts val="0"/>
              </a:spcBef>
              <a:spcAft>
                <a:spcPts val="0"/>
              </a:spcAft>
              <a:buSzPts val="2400"/>
              <a:buChar char="●"/>
            </a:pPr>
            <a:r>
              <a:rPr lang="en" sz="2400">
                <a:solidFill>
                  <a:schemeClr val="dk1"/>
                </a:solidFill>
                <a:highlight>
                  <a:srgbClr val="FFFFFF"/>
                </a:highlight>
                <a:latin typeface="Georgia"/>
                <a:ea typeface="Georgia"/>
                <a:cs typeface="Georgia"/>
                <a:sym typeface="Georgia"/>
              </a:rPr>
              <a:t>Generating fuzzy images of digits to photorealistic images of faces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g722bf29ceb_0_9"/>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What GANs are able to generate?</a:t>
            </a:r>
            <a:endParaRPr/>
          </a:p>
        </p:txBody>
      </p:sp>
      <p:pic>
        <p:nvPicPr>
          <p:cNvPr id="79" name="Google Shape;79;g722bf29ceb_0_9"/>
          <p:cNvPicPr preferRelativeResize="0"/>
          <p:nvPr/>
        </p:nvPicPr>
        <p:blipFill rotWithShape="1">
          <a:blip r:embed="rId3">
            <a:alphaModFix/>
          </a:blip>
          <a:srcRect b="0" l="0" r="0" t="0"/>
          <a:stretch/>
        </p:blipFill>
        <p:spPr>
          <a:xfrm>
            <a:off x="198650" y="1102250"/>
            <a:ext cx="8415674" cy="348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g722bf29ceb_0_15"/>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More advanced GAN capabilities:</a:t>
            </a:r>
            <a:endParaRPr/>
          </a:p>
        </p:txBody>
      </p:sp>
      <p:pic>
        <p:nvPicPr>
          <p:cNvPr id="85" name="Google Shape;85;g722bf29ceb_0_15"/>
          <p:cNvPicPr preferRelativeResize="0"/>
          <p:nvPr/>
        </p:nvPicPr>
        <p:blipFill rotWithShape="1">
          <a:blip r:embed="rId3">
            <a:alphaModFix/>
          </a:blip>
          <a:srcRect b="0" l="0" r="0" t="0"/>
          <a:stretch/>
        </p:blipFill>
        <p:spPr>
          <a:xfrm>
            <a:off x="-76200" y="1112700"/>
            <a:ext cx="4527525" cy="3957625"/>
          </a:xfrm>
          <a:prstGeom prst="rect">
            <a:avLst/>
          </a:prstGeom>
          <a:noFill/>
          <a:ln>
            <a:noFill/>
          </a:ln>
        </p:spPr>
      </p:pic>
      <p:pic>
        <p:nvPicPr>
          <p:cNvPr id="86" name="Google Shape;86;g722bf29ceb_0_15"/>
          <p:cNvPicPr preferRelativeResize="0"/>
          <p:nvPr/>
        </p:nvPicPr>
        <p:blipFill rotWithShape="1">
          <a:blip r:embed="rId4">
            <a:alphaModFix/>
          </a:blip>
          <a:srcRect b="0" l="0" r="0" t="0"/>
          <a:stretch/>
        </p:blipFill>
        <p:spPr>
          <a:xfrm>
            <a:off x="4527525" y="1515374"/>
            <a:ext cx="4652724" cy="31472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GANs Basics</a:t>
            </a:r>
            <a:endParaRPr/>
          </a:p>
        </p:txBody>
      </p:sp>
      <p:sp>
        <p:nvSpPr>
          <p:cNvPr id="92" name="Google Shape;92;p5"/>
          <p:cNvSpPr txBox="1"/>
          <p:nvPr>
            <p:ph idx="1" type="body"/>
          </p:nvPr>
        </p:nvSpPr>
        <p:spPr>
          <a:xfrm>
            <a:off x="94100" y="1076800"/>
            <a:ext cx="8928000" cy="3930900"/>
          </a:xfrm>
          <a:prstGeom prst="rect">
            <a:avLst/>
          </a:prstGeom>
          <a:noFill/>
          <a:ln>
            <a:noFill/>
          </a:ln>
        </p:spPr>
        <p:txBody>
          <a:bodyPr anchorCtr="0" anchor="t" bIns="91425" lIns="91425" spcFirstLastPara="1" rIns="91425" wrap="square" tIns="91425">
            <a:noAutofit/>
          </a:bodyPr>
          <a:lstStyle/>
          <a:p>
            <a:pPr indent="-342900" lvl="0" marL="342900" rtl="0" algn="l">
              <a:lnSpc>
                <a:spcPct val="115000"/>
              </a:lnSpc>
              <a:spcBef>
                <a:spcPts val="0"/>
              </a:spcBef>
              <a:spcAft>
                <a:spcPts val="0"/>
              </a:spcAft>
              <a:buSzPts val="2000"/>
              <a:buChar char="●"/>
            </a:pPr>
            <a:r>
              <a:rPr lang="en" sz="2000">
                <a:solidFill>
                  <a:schemeClr val="dk1"/>
                </a:solidFill>
                <a:highlight>
                  <a:srgbClr val="FFFFFF"/>
                </a:highlight>
                <a:latin typeface="Georgia"/>
                <a:ea typeface="Georgia"/>
                <a:cs typeface="Georgia"/>
                <a:sym typeface="Georgia"/>
              </a:rPr>
              <a:t>Learn dataset probability distribution via training two neural networks against each other.</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42900" lvl="0" marL="342900" rtl="0" algn="l">
              <a:lnSpc>
                <a:spcPct val="115000"/>
              </a:lnSpc>
              <a:spcBef>
                <a:spcPts val="0"/>
              </a:spcBef>
              <a:spcAft>
                <a:spcPts val="0"/>
              </a:spcAft>
              <a:buSzPts val="2000"/>
              <a:buChar char="●"/>
            </a:pPr>
            <a:r>
              <a:rPr lang="en" sz="2000">
                <a:solidFill>
                  <a:schemeClr val="dk1"/>
                </a:solidFill>
                <a:highlight>
                  <a:srgbClr val="FFFFFF"/>
                </a:highlight>
                <a:latin typeface="Georgia"/>
                <a:ea typeface="Georgia"/>
                <a:cs typeface="Georgia"/>
                <a:sym typeface="Georgia"/>
              </a:rPr>
              <a:t>Solve two problems simultaneously:</a:t>
            </a:r>
            <a:endParaRPr sz="2000">
              <a:solidFill>
                <a:schemeClr val="dk1"/>
              </a:solidFill>
              <a:highlight>
                <a:srgbClr val="FFFFFF"/>
              </a:highlight>
              <a:latin typeface="Georgia"/>
              <a:ea typeface="Georgia"/>
              <a:cs typeface="Georgia"/>
              <a:sym typeface="Georgia"/>
            </a:endParaRPr>
          </a:p>
          <a:p>
            <a:pPr indent="-342900" lvl="1" marL="914400" rtl="0" algn="l">
              <a:lnSpc>
                <a:spcPct val="115000"/>
              </a:lnSpc>
              <a:spcBef>
                <a:spcPts val="0"/>
              </a:spcBef>
              <a:spcAft>
                <a:spcPts val="0"/>
              </a:spcAft>
              <a:buSzPts val="1800"/>
              <a:buChar char="○"/>
            </a:pPr>
            <a:r>
              <a:rPr b="1" lang="en" sz="1800">
                <a:solidFill>
                  <a:schemeClr val="dk1"/>
                </a:solidFill>
                <a:highlight>
                  <a:srgbClr val="FFFFFF"/>
                </a:highlight>
                <a:latin typeface="Georgia"/>
                <a:ea typeface="Georgia"/>
                <a:cs typeface="Georgia"/>
                <a:sym typeface="Georgia"/>
              </a:rPr>
              <a:t>Discrimination</a:t>
            </a:r>
            <a:r>
              <a:rPr lang="en" sz="1800">
                <a:solidFill>
                  <a:schemeClr val="dk1"/>
                </a:solidFill>
                <a:highlight>
                  <a:srgbClr val="FFFFFF"/>
                </a:highlight>
                <a:latin typeface="Georgia"/>
                <a:ea typeface="Georgia"/>
                <a:cs typeface="Georgia"/>
                <a:sym typeface="Georgia"/>
              </a:rPr>
              <a:t> - distinguish between real and fake images) </a:t>
            </a:r>
            <a:endParaRPr b="1" sz="1800">
              <a:solidFill>
                <a:schemeClr val="dk1"/>
              </a:solidFill>
              <a:highlight>
                <a:srgbClr val="FFFFFF"/>
              </a:highlight>
              <a:latin typeface="Georgia"/>
              <a:ea typeface="Georgia"/>
              <a:cs typeface="Georgia"/>
              <a:sym typeface="Georgia"/>
            </a:endParaRPr>
          </a:p>
          <a:p>
            <a:pPr indent="-342900" lvl="1" marL="914400" rtl="0" algn="l">
              <a:lnSpc>
                <a:spcPct val="115000"/>
              </a:lnSpc>
              <a:spcBef>
                <a:spcPts val="0"/>
              </a:spcBef>
              <a:spcAft>
                <a:spcPts val="0"/>
              </a:spcAft>
              <a:buSzPts val="1800"/>
              <a:buChar char="○"/>
            </a:pPr>
            <a:r>
              <a:rPr b="1" lang="en" sz="1800">
                <a:solidFill>
                  <a:schemeClr val="dk1"/>
                </a:solidFill>
                <a:highlight>
                  <a:srgbClr val="FFFFFF"/>
                </a:highlight>
                <a:latin typeface="Georgia"/>
                <a:ea typeface="Georgia"/>
                <a:cs typeface="Georgia"/>
                <a:sym typeface="Georgia"/>
              </a:rPr>
              <a:t>“Realistic” fake data generation</a:t>
            </a:r>
            <a:r>
              <a:rPr lang="en" sz="1800">
                <a:solidFill>
                  <a:schemeClr val="dk1"/>
                </a:solidFill>
                <a:highlight>
                  <a:srgbClr val="FFFFFF"/>
                </a:highlight>
                <a:latin typeface="Georgia"/>
                <a:ea typeface="Georgia"/>
                <a:cs typeface="Georgia"/>
                <a:sym typeface="Georgia"/>
              </a:rPr>
              <a:t> - construct samples similar to real</a:t>
            </a:r>
            <a:endParaRPr sz="18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42900" lvl="0" marL="342900" rtl="0" algn="l">
              <a:lnSpc>
                <a:spcPct val="115000"/>
              </a:lnSpc>
              <a:spcBef>
                <a:spcPts val="0"/>
              </a:spcBef>
              <a:spcAft>
                <a:spcPts val="0"/>
              </a:spcAft>
              <a:buSzPts val="2000"/>
              <a:buChar char="●"/>
            </a:pPr>
            <a:r>
              <a:rPr lang="en" sz="2000">
                <a:solidFill>
                  <a:schemeClr val="dk1"/>
                </a:solidFill>
                <a:highlight>
                  <a:srgbClr val="FFFFFF"/>
                </a:highlight>
                <a:latin typeface="Georgia"/>
                <a:ea typeface="Georgia"/>
                <a:cs typeface="Georgia"/>
                <a:sym typeface="Georgia"/>
              </a:rPr>
              <a:t>These tasks are complete opposites - what would occur if we split them into different models: </a:t>
            </a:r>
            <a:r>
              <a:rPr b="1" lang="en" sz="2000">
                <a:solidFill>
                  <a:schemeClr val="dk1"/>
                </a:solidFill>
                <a:highlight>
                  <a:srgbClr val="FFFFFF"/>
                </a:highlight>
                <a:latin typeface="Georgia"/>
                <a:ea typeface="Georgia"/>
                <a:cs typeface="Georgia"/>
                <a:sym typeface="Georgia"/>
              </a:rPr>
              <a:t>Generator vs. Discriminator?</a:t>
            </a:r>
            <a:endParaRPr b="1" sz="20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4"/>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 Architecture: Basic Scheme</a:t>
            </a:r>
            <a:endParaRPr/>
          </a:p>
        </p:txBody>
      </p:sp>
      <p:pic>
        <p:nvPicPr>
          <p:cNvPr id="98" name="Google Shape;98;p4"/>
          <p:cNvPicPr preferRelativeResize="0"/>
          <p:nvPr/>
        </p:nvPicPr>
        <p:blipFill rotWithShape="1">
          <a:blip r:embed="rId3">
            <a:alphaModFix/>
          </a:blip>
          <a:srcRect b="0" l="0" r="0" t="0"/>
          <a:stretch/>
        </p:blipFill>
        <p:spPr>
          <a:xfrm>
            <a:off x="1609950" y="1285900"/>
            <a:ext cx="5467601" cy="366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GAN Architecture: An essence</a:t>
            </a:r>
            <a:endParaRPr/>
          </a:p>
        </p:txBody>
      </p:sp>
      <p:sp>
        <p:nvSpPr>
          <p:cNvPr id="241" name="Google Shape;241;p1"/>
          <p:cNvSpPr txBox="1"/>
          <p:nvPr>
            <p:ph idx="1" type="body"/>
          </p:nvPr>
        </p:nvSpPr>
        <p:spPr>
          <a:xfrm>
            <a:off x="0" y="976150"/>
            <a:ext cx="9095100" cy="1229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b="1" lang="en" sz="2000">
                <a:solidFill>
                  <a:schemeClr val="dk1"/>
                </a:solidFill>
                <a:highlight>
                  <a:srgbClr val="FFFFFF"/>
                </a:highlight>
                <a:latin typeface="Georgia"/>
                <a:ea typeface="Georgia"/>
                <a:cs typeface="Georgia"/>
                <a:sym typeface="Georgia"/>
              </a:rPr>
              <a:t>Generator</a:t>
            </a:r>
            <a:r>
              <a:rPr lang="en" sz="2000">
                <a:solidFill>
                  <a:schemeClr val="dk1"/>
                </a:solidFill>
                <a:highlight>
                  <a:srgbClr val="FFFFFF"/>
                </a:highlight>
                <a:latin typeface="Georgia"/>
                <a:ea typeface="Georgia"/>
                <a:cs typeface="Georgia"/>
                <a:sym typeface="Georgia"/>
              </a:rPr>
              <a:t>(painting forger): </a:t>
            </a:r>
            <a:r>
              <a:rPr lang="en" sz="2000" u="sng">
                <a:solidFill>
                  <a:schemeClr val="dk1"/>
                </a:solidFill>
                <a:highlight>
                  <a:srgbClr val="FFFFFF"/>
                </a:highlight>
                <a:latin typeface="Georgia"/>
                <a:ea typeface="Georgia"/>
                <a:cs typeface="Georgia"/>
                <a:sym typeface="Georgia"/>
              </a:rPr>
              <a:t>tries to create images</a:t>
            </a:r>
            <a:r>
              <a:rPr lang="en" sz="2000">
                <a:solidFill>
                  <a:schemeClr val="dk1"/>
                </a:solidFill>
                <a:highlight>
                  <a:srgbClr val="FFFFFF"/>
                </a:highlight>
                <a:latin typeface="Georgia"/>
                <a:ea typeface="Georgia"/>
                <a:cs typeface="Georgia"/>
                <a:sym typeface="Georgia"/>
              </a:rPr>
              <a:t> looking very similar to dataset </a:t>
            </a:r>
            <a:endParaRPr sz="2000">
              <a:solidFill>
                <a:schemeClr val="dk1"/>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SzPts val="1800"/>
              <a:buNone/>
            </a:pPr>
            <a:r>
              <a:t/>
            </a:r>
            <a:endParaRPr sz="2000">
              <a:solidFill>
                <a:schemeClr val="dk1"/>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Char char="●"/>
            </a:pPr>
            <a:r>
              <a:rPr b="1" lang="en" sz="2000">
                <a:solidFill>
                  <a:schemeClr val="dk1"/>
                </a:solidFill>
                <a:highlight>
                  <a:srgbClr val="FFFFFF"/>
                </a:highlight>
                <a:latin typeface="Georgia"/>
                <a:ea typeface="Georgia"/>
                <a:cs typeface="Georgia"/>
                <a:sym typeface="Georgia"/>
              </a:rPr>
              <a:t>Discriminator</a:t>
            </a:r>
            <a:r>
              <a:rPr lang="en" sz="2000">
                <a:solidFill>
                  <a:schemeClr val="dk1"/>
                </a:solidFill>
                <a:highlight>
                  <a:srgbClr val="FFFFFF"/>
                </a:highlight>
                <a:latin typeface="Georgia"/>
                <a:ea typeface="Georgia"/>
                <a:cs typeface="Georgia"/>
                <a:sym typeface="Georgia"/>
              </a:rPr>
              <a:t>(police)- </a:t>
            </a:r>
            <a:r>
              <a:rPr lang="en" sz="2000" u="sng">
                <a:solidFill>
                  <a:schemeClr val="dk1"/>
                </a:solidFill>
                <a:highlight>
                  <a:srgbClr val="FFFFFF"/>
                </a:highlight>
                <a:latin typeface="Georgia"/>
                <a:ea typeface="Georgia"/>
                <a:cs typeface="Georgia"/>
                <a:sym typeface="Georgia"/>
              </a:rPr>
              <a:t>tries to detect </a:t>
            </a:r>
            <a:r>
              <a:rPr lang="en" sz="2000">
                <a:solidFill>
                  <a:schemeClr val="dk1"/>
                </a:solidFill>
                <a:highlight>
                  <a:srgbClr val="FFFFFF"/>
                </a:highlight>
                <a:latin typeface="Georgia"/>
                <a:ea typeface="Georgia"/>
                <a:cs typeface="Georgia"/>
                <a:sym typeface="Georgia"/>
              </a:rPr>
              <a:t>whether generated images were fake or not.</a:t>
            </a:r>
            <a:endParaRPr/>
          </a:p>
        </p:txBody>
      </p:sp>
      <p:pic>
        <p:nvPicPr>
          <p:cNvPr id="242" name="Google Shape;242;p1"/>
          <p:cNvPicPr preferRelativeResize="0"/>
          <p:nvPr/>
        </p:nvPicPr>
        <p:blipFill rotWithShape="1">
          <a:blip r:embed="rId3">
            <a:alphaModFix/>
          </a:blip>
          <a:srcRect b="0" l="0" r="0" t="0"/>
          <a:stretch/>
        </p:blipFill>
        <p:spPr>
          <a:xfrm>
            <a:off x="2261094" y="2622176"/>
            <a:ext cx="5122599" cy="273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8"/>
          <p:cNvSpPr txBox="1"/>
          <p:nvPr>
            <p:ph type="title"/>
          </p:nvPr>
        </p:nvSpPr>
        <p:spPr>
          <a:xfrm>
            <a:off x="311700" y="0"/>
            <a:ext cx="6905700" cy="96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GAN Architecture: Training</a:t>
            </a:r>
            <a:endParaRPr/>
          </a:p>
          <a:p>
            <a:pPr indent="0" lvl="0" marL="0" rtl="0" algn="l">
              <a:lnSpc>
                <a:spcPct val="100000"/>
              </a:lnSpc>
              <a:spcBef>
                <a:spcPts val="0"/>
              </a:spcBef>
              <a:spcAft>
                <a:spcPts val="0"/>
              </a:spcAft>
              <a:buSzPts val="2800"/>
              <a:buNone/>
            </a:pPr>
            <a:r>
              <a:t/>
            </a:r>
            <a:endParaRPr/>
          </a:p>
        </p:txBody>
      </p:sp>
      <p:pic>
        <p:nvPicPr>
          <p:cNvPr id="111" name="Google Shape;111;p8"/>
          <p:cNvPicPr preferRelativeResize="0"/>
          <p:nvPr/>
        </p:nvPicPr>
        <p:blipFill rotWithShape="1">
          <a:blip r:embed="rId3">
            <a:alphaModFix/>
          </a:blip>
          <a:srcRect b="0" l="0" r="0" t="0"/>
          <a:stretch/>
        </p:blipFill>
        <p:spPr>
          <a:xfrm>
            <a:off x="4501375" y="1209725"/>
            <a:ext cx="4593825" cy="2822650"/>
          </a:xfrm>
          <a:prstGeom prst="rect">
            <a:avLst/>
          </a:prstGeom>
          <a:noFill/>
          <a:ln>
            <a:noFill/>
          </a:ln>
        </p:spPr>
      </p:pic>
      <p:pic>
        <p:nvPicPr>
          <p:cNvPr id="112" name="Google Shape;112;p8"/>
          <p:cNvPicPr preferRelativeResize="0"/>
          <p:nvPr/>
        </p:nvPicPr>
        <p:blipFill rotWithShape="1">
          <a:blip r:embed="rId4">
            <a:alphaModFix/>
          </a:blip>
          <a:srcRect b="0" l="0" r="0" t="0"/>
          <a:stretch/>
        </p:blipFill>
        <p:spPr>
          <a:xfrm>
            <a:off x="146513" y="1209725"/>
            <a:ext cx="4196574" cy="2909250"/>
          </a:xfrm>
          <a:prstGeom prst="rect">
            <a:avLst/>
          </a:prstGeom>
          <a:noFill/>
          <a:ln>
            <a:noFill/>
          </a:ln>
        </p:spPr>
      </p:pic>
      <p:sp>
        <p:nvSpPr>
          <p:cNvPr id="113" name="Google Shape;113;p8"/>
          <p:cNvSpPr txBox="1"/>
          <p:nvPr>
            <p:ph idx="1" type="body"/>
          </p:nvPr>
        </p:nvSpPr>
        <p:spPr>
          <a:xfrm>
            <a:off x="666050" y="4181825"/>
            <a:ext cx="3157500" cy="6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solidFill>
                  <a:schemeClr val="dk1"/>
                </a:solidFill>
                <a:highlight>
                  <a:srgbClr val="FFFFFF"/>
                </a:highlight>
                <a:latin typeface="Georgia"/>
                <a:ea typeface="Georgia"/>
                <a:cs typeface="Georgia"/>
                <a:sym typeface="Georgia"/>
              </a:rPr>
              <a:t>Beginning of training</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a:p>
        </p:txBody>
      </p:sp>
      <p:sp>
        <p:nvSpPr>
          <p:cNvPr id="114" name="Google Shape;114;p8"/>
          <p:cNvSpPr txBox="1"/>
          <p:nvPr>
            <p:ph idx="1" type="body"/>
          </p:nvPr>
        </p:nvSpPr>
        <p:spPr>
          <a:xfrm>
            <a:off x="5485938" y="4181825"/>
            <a:ext cx="2624700" cy="6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2000">
                <a:solidFill>
                  <a:schemeClr val="dk1"/>
                </a:solidFill>
                <a:highlight>
                  <a:srgbClr val="FFFFFF"/>
                </a:highlight>
                <a:latin typeface="Georgia"/>
                <a:ea typeface="Georgia"/>
                <a:cs typeface="Georgia"/>
                <a:sym typeface="Georgia"/>
              </a:rPr>
              <a:t>Later training stage</a:t>
            </a:r>
            <a:endParaRPr sz="20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